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305" r:id="rId3"/>
    <p:sldId id="263" r:id="rId4"/>
    <p:sldId id="266" r:id="rId5"/>
    <p:sldId id="276" r:id="rId6"/>
    <p:sldId id="268" r:id="rId7"/>
    <p:sldId id="306" r:id="rId8"/>
    <p:sldId id="269" r:id="rId9"/>
    <p:sldId id="273" r:id="rId10"/>
    <p:sldId id="274" r:id="rId11"/>
    <p:sldId id="272" r:id="rId12"/>
    <p:sldId id="275" r:id="rId13"/>
    <p:sldId id="278" r:id="rId14"/>
    <p:sldId id="277" r:id="rId15"/>
    <p:sldId id="270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00" r:id="rId33"/>
    <p:sldId id="301" r:id="rId34"/>
    <p:sldId id="302" r:id="rId35"/>
    <p:sldId id="295" r:id="rId36"/>
    <p:sldId id="297" r:id="rId37"/>
    <p:sldId id="296" r:id="rId38"/>
    <p:sldId id="304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DFB62-EEB2-4970-A8F1-7306F8D20DA0}" type="doc">
      <dgm:prSet loTypeId="urn:microsoft.com/office/officeart/2005/8/layout/vList3#12" loCatId="list" qsTypeId="urn:microsoft.com/office/officeart/2005/8/quickstyle/simple5" qsCatId="simple" csTypeId="urn:microsoft.com/office/officeart/2005/8/colors/colorful1#14" csCatId="colorful" phldr="1"/>
      <dgm:spPr/>
    </dgm:pt>
    <dgm:pt modelId="{C75C6D09-BE0F-4FC4-BE77-F44B0B7E9563}">
      <dgm:prSet phldrT="[Metin]"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Süreci Özet Akış</a:t>
          </a:r>
        </a:p>
      </dgm:t>
    </dgm:pt>
    <dgm:pt modelId="{7B6AE3AF-2B3A-4F9A-A4F3-8C2B4F43121B}" type="parTrans" cxnId="{A7AD025A-785B-45B2-AD22-F9D28293FB91}">
      <dgm:prSet/>
      <dgm:spPr/>
      <dgm:t>
        <a:bodyPr/>
        <a:lstStyle/>
        <a:p>
          <a:endParaRPr lang="tr-TR"/>
        </a:p>
      </dgm:t>
    </dgm:pt>
    <dgm:pt modelId="{70C5F520-B3CD-4F39-BACF-94630BDC7416}" type="sibTrans" cxnId="{A7AD025A-785B-45B2-AD22-F9D28293FB91}">
      <dgm:prSet/>
      <dgm:spPr/>
      <dgm:t>
        <a:bodyPr/>
        <a:lstStyle/>
        <a:p>
          <a:endParaRPr lang="tr-TR"/>
        </a:p>
      </dgm:t>
    </dgm:pt>
    <dgm:pt modelId="{4CBB02A3-E23B-4FA0-A3E2-3109B3A78F43}" type="pres">
      <dgm:prSet presAssocID="{017DFB62-EEB2-4970-A8F1-7306F8D20DA0}" presName="linearFlow" presStyleCnt="0">
        <dgm:presLayoutVars>
          <dgm:dir/>
          <dgm:resizeHandles val="exact"/>
        </dgm:presLayoutVars>
      </dgm:prSet>
      <dgm:spPr/>
    </dgm:pt>
    <dgm:pt modelId="{148C9531-0839-4C98-90A7-EF2E093647F5}" type="pres">
      <dgm:prSet presAssocID="{C75C6D09-BE0F-4FC4-BE77-F44B0B7E9563}" presName="composite" presStyleCnt="0"/>
      <dgm:spPr/>
    </dgm:pt>
    <dgm:pt modelId="{D6C60F36-E176-4AD8-AB44-C448F9FD2903}" type="pres">
      <dgm:prSet presAssocID="{C75C6D09-BE0F-4FC4-BE77-F44B0B7E9563}" presName="imgShp" presStyleLbl="fgImgPlace1" presStyleIdx="0" presStyleCnt="1" custLinFactNeighborX="-334" custLinFactNeighborY="189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0C4390-4A01-4A71-8401-496E4C78A0BC}" type="pres">
      <dgm:prSet presAssocID="{C75C6D09-BE0F-4FC4-BE77-F44B0B7E9563}" presName="txShp" presStyleLbl="node1" presStyleIdx="0" presStyleCnt="1" custLinFactNeighborX="-488" custLinFactNeighborY="18994">
        <dgm:presLayoutVars>
          <dgm:bulletEnabled val="1"/>
        </dgm:presLayoutVars>
      </dgm:prSet>
      <dgm:spPr/>
    </dgm:pt>
  </dgm:ptLst>
  <dgm:cxnLst>
    <dgm:cxn modelId="{D711B523-C143-473E-B13C-393288334BF4}" type="presOf" srcId="{017DFB62-EEB2-4970-A8F1-7306F8D20DA0}" destId="{4CBB02A3-E23B-4FA0-A3E2-3109B3A78F43}" srcOrd="0" destOrd="0" presId="urn:microsoft.com/office/officeart/2005/8/layout/vList3#12"/>
    <dgm:cxn modelId="{FB9E8C43-CA35-4FEE-98AF-00F97062F544}" type="presOf" srcId="{C75C6D09-BE0F-4FC4-BE77-F44B0B7E9563}" destId="{EB0C4390-4A01-4A71-8401-496E4C78A0BC}" srcOrd="0" destOrd="0" presId="urn:microsoft.com/office/officeart/2005/8/layout/vList3#12"/>
    <dgm:cxn modelId="{A7AD025A-785B-45B2-AD22-F9D28293FB91}" srcId="{017DFB62-EEB2-4970-A8F1-7306F8D20DA0}" destId="{C75C6D09-BE0F-4FC4-BE77-F44B0B7E9563}" srcOrd="0" destOrd="0" parTransId="{7B6AE3AF-2B3A-4F9A-A4F3-8C2B4F43121B}" sibTransId="{70C5F520-B3CD-4F39-BACF-94630BDC7416}"/>
    <dgm:cxn modelId="{2E8B9A7D-9B9E-48E5-9B7C-EB2733F199EE}" type="presParOf" srcId="{4CBB02A3-E23B-4FA0-A3E2-3109B3A78F43}" destId="{148C9531-0839-4C98-90A7-EF2E093647F5}" srcOrd="0" destOrd="0" presId="urn:microsoft.com/office/officeart/2005/8/layout/vList3#12"/>
    <dgm:cxn modelId="{63B772D3-6F83-4ADA-814A-A2ED2C588C94}" type="presParOf" srcId="{148C9531-0839-4C98-90A7-EF2E093647F5}" destId="{D6C60F36-E176-4AD8-AB44-C448F9FD2903}" srcOrd="0" destOrd="0" presId="urn:microsoft.com/office/officeart/2005/8/layout/vList3#12"/>
    <dgm:cxn modelId="{E56244EC-35FA-4B84-A2D6-048D740B65E9}" type="presParOf" srcId="{148C9531-0839-4C98-90A7-EF2E093647F5}" destId="{EB0C4390-4A01-4A71-8401-496E4C78A0BC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DFB62-EEB2-4970-A8F1-7306F8D20DA0}" type="doc">
      <dgm:prSet loTypeId="urn:microsoft.com/office/officeart/2005/8/layout/vList3#13" loCatId="list" qsTypeId="urn:microsoft.com/office/officeart/2005/8/quickstyle/simple5" qsCatId="simple" csTypeId="urn:microsoft.com/office/officeart/2005/8/colors/colorful1#15" csCatId="colorful" phldr="1"/>
      <dgm:spPr/>
    </dgm:pt>
    <dgm:pt modelId="{C75C6D09-BE0F-4FC4-BE77-F44B0B7E9563}">
      <dgm:prSet phldrT="[Metin]"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Sahibi Kayıt İşlemleri</a:t>
          </a:r>
        </a:p>
      </dgm:t>
    </dgm:pt>
    <dgm:pt modelId="{7B6AE3AF-2B3A-4F9A-A4F3-8C2B4F43121B}" type="parTrans" cxnId="{A7AD025A-785B-45B2-AD22-F9D28293FB91}">
      <dgm:prSet/>
      <dgm:spPr/>
      <dgm:t>
        <a:bodyPr/>
        <a:lstStyle/>
        <a:p>
          <a:endParaRPr lang="tr-TR"/>
        </a:p>
      </dgm:t>
    </dgm:pt>
    <dgm:pt modelId="{70C5F520-B3CD-4F39-BACF-94630BDC7416}" type="sibTrans" cxnId="{A7AD025A-785B-45B2-AD22-F9D28293FB91}">
      <dgm:prSet/>
      <dgm:spPr/>
      <dgm:t>
        <a:bodyPr/>
        <a:lstStyle/>
        <a:p>
          <a:endParaRPr lang="tr-TR"/>
        </a:p>
      </dgm:t>
    </dgm:pt>
    <dgm:pt modelId="{4CBB02A3-E23B-4FA0-A3E2-3109B3A78F43}" type="pres">
      <dgm:prSet presAssocID="{017DFB62-EEB2-4970-A8F1-7306F8D20DA0}" presName="linearFlow" presStyleCnt="0">
        <dgm:presLayoutVars>
          <dgm:dir/>
          <dgm:resizeHandles val="exact"/>
        </dgm:presLayoutVars>
      </dgm:prSet>
      <dgm:spPr/>
    </dgm:pt>
    <dgm:pt modelId="{148C9531-0839-4C98-90A7-EF2E093647F5}" type="pres">
      <dgm:prSet presAssocID="{C75C6D09-BE0F-4FC4-BE77-F44B0B7E9563}" presName="composite" presStyleCnt="0"/>
      <dgm:spPr/>
    </dgm:pt>
    <dgm:pt modelId="{D6C60F36-E176-4AD8-AB44-C448F9FD2903}" type="pres">
      <dgm:prSet presAssocID="{C75C6D09-BE0F-4FC4-BE77-F44B0B7E9563}" presName="imgShp" presStyleLbl="fgImgPlace1" presStyleIdx="0" presStyleCnt="1" custLinFactNeighborX="-334" custLinFactNeighborY="189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0C4390-4A01-4A71-8401-496E4C78A0BC}" type="pres">
      <dgm:prSet presAssocID="{C75C6D09-BE0F-4FC4-BE77-F44B0B7E9563}" presName="txShp" presStyleLbl="node1" presStyleIdx="0" presStyleCnt="1" custLinFactNeighborX="-488" custLinFactNeighborY="18994">
        <dgm:presLayoutVars>
          <dgm:bulletEnabled val="1"/>
        </dgm:presLayoutVars>
      </dgm:prSet>
      <dgm:spPr/>
    </dgm:pt>
  </dgm:ptLst>
  <dgm:cxnLst>
    <dgm:cxn modelId="{A7AD025A-785B-45B2-AD22-F9D28293FB91}" srcId="{017DFB62-EEB2-4970-A8F1-7306F8D20DA0}" destId="{C75C6D09-BE0F-4FC4-BE77-F44B0B7E9563}" srcOrd="0" destOrd="0" parTransId="{7B6AE3AF-2B3A-4F9A-A4F3-8C2B4F43121B}" sibTransId="{70C5F520-B3CD-4F39-BACF-94630BDC7416}"/>
    <dgm:cxn modelId="{8D889C81-C22F-4CD0-BEC9-6E9C8B8A346F}" type="presOf" srcId="{017DFB62-EEB2-4970-A8F1-7306F8D20DA0}" destId="{4CBB02A3-E23B-4FA0-A3E2-3109B3A78F43}" srcOrd="0" destOrd="0" presId="urn:microsoft.com/office/officeart/2005/8/layout/vList3#13"/>
    <dgm:cxn modelId="{15B23ECC-7422-4185-9422-FFA240282919}" type="presOf" srcId="{C75C6D09-BE0F-4FC4-BE77-F44B0B7E9563}" destId="{EB0C4390-4A01-4A71-8401-496E4C78A0BC}" srcOrd="0" destOrd="0" presId="urn:microsoft.com/office/officeart/2005/8/layout/vList3#13"/>
    <dgm:cxn modelId="{2D0895E5-FEB2-45E9-81D7-E10BD78DBED5}" type="presParOf" srcId="{4CBB02A3-E23B-4FA0-A3E2-3109B3A78F43}" destId="{148C9531-0839-4C98-90A7-EF2E093647F5}" srcOrd="0" destOrd="0" presId="urn:microsoft.com/office/officeart/2005/8/layout/vList3#13"/>
    <dgm:cxn modelId="{8B571696-7ECA-49A7-B7F4-D2059847EE7A}" type="presParOf" srcId="{148C9531-0839-4C98-90A7-EF2E093647F5}" destId="{D6C60F36-E176-4AD8-AB44-C448F9FD2903}" srcOrd="0" destOrd="0" presId="urn:microsoft.com/office/officeart/2005/8/layout/vList3#13"/>
    <dgm:cxn modelId="{5BFDF157-E897-46E0-AFB3-F12F38D02729}" type="presParOf" srcId="{148C9531-0839-4C98-90A7-EF2E093647F5}" destId="{EB0C4390-4A01-4A71-8401-496E4C78A0BC}" srcOrd="1" destOrd="0" presId="urn:microsoft.com/office/officeart/2005/8/layout/vList3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DFB62-EEB2-4970-A8F1-7306F8D20DA0}" type="doc">
      <dgm:prSet loTypeId="urn:microsoft.com/office/officeart/2005/8/layout/vList3#14" loCatId="list" qsTypeId="urn:microsoft.com/office/officeart/2005/8/quickstyle/simple5" qsCatId="simple" csTypeId="urn:microsoft.com/office/officeart/2005/8/colors/colorful1#16" csCatId="colorful" phldr="1"/>
      <dgm:spPr/>
    </dgm:pt>
    <dgm:pt modelId="{C75C6D09-BE0F-4FC4-BE77-F44B0B7E9563}">
      <dgm:prSet phldrT="[Metin]"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Sahibi </a:t>
          </a:r>
          <a:r>
            <a:rPr lang="tr-T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Anasayfa</a:t>
          </a:r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İşlemleri</a:t>
          </a:r>
        </a:p>
      </dgm:t>
    </dgm:pt>
    <dgm:pt modelId="{7B6AE3AF-2B3A-4F9A-A4F3-8C2B4F43121B}" type="parTrans" cxnId="{A7AD025A-785B-45B2-AD22-F9D28293FB91}">
      <dgm:prSet/>
      <dgm:spPr/>
      <dgm:t>
        <a:bodyPr/>
        <a:lstStyle/>
        <a:p>
          <a:endParaRPr lang="tr-TR"/>
        </a:p>
      </dgm:t>
    </dgm:pt>
    <dgm:pt modelId="{70C5F520-B3CD-4F39-BACF-94630BDC7416}" type="sibTrans" cxnId="{A7AD025A-785B-45B2-AD22-F9D28293FB91}">
      <dgm:prSet/>
      <dgm:spPr/>
      <dgm:t>
        <a:bodyPr/>
        <a:lstStyle/>
        <a:p>
          <a:endParaRPr lang="tr-TR"/>
        </a:p>
      </dgm:t>
    </dgm:pt>
    <dgm:pt modelId="{4CBB02A3-E23B-4FA0-A3E2-3109B3A78F43}" type="pres">
      <dgm:prSet presAssocID="{017DFB62-EEB2-4970-A8F1-7306F8D20DA0}" presName="linearFlow" presStyleCnt="0">
        <dgm:presLayoutVars>
          <dgm:dir/>
          <dgm:resizeHandles val="exact"/>
        </dgm:presLayoutVars>
      </dgm:prSet>
      <dgm:spPr/>
    </dgm:pt>
    <dgm:pt modelId="{148C9531-0839-4C98-90A7-EF2E093647F5}" type="pres">
      <dgm:prSet presAssocID="{C75C6D09-BE0F-4FC4-BE77-F44B0B7E9563}" presName="composite" presStyleCnt="0"/>
      <dgm:spPr/>
    </dgm:pt>
    <dgm:pt modelId="{D6C60F36-E176-4AD8-AB44-C448F9FD2903}" type="pres">
      <dgm:prSet presAssocID="{C75C6D09-BE0F-4FC4-BE77-F44B0B7E9563}" presName="imgShp" presStyleLbl="fgImgPlace1" presStyleIdx="0" presStyleCnt="1" custLinFactNeighborX="-334" custLinFactNeighborY="189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0C4390-4A01-4A71-8401-496E4C78A0BC}" type="pres">
      <dgm:prSet presAssocID="{C75C6D09-BE0F-4FC4-BE77-F44B0B7E9563}" presName="txShp" presStyleLbl="node1" presStyleIdx="0" presStyleCnt="1" custLinFactNeighborX="-488" custLinFactNeighborY="18994">
        <dgm:presLayoutVars>
          <dgm:bulletEnabled val="1"/>
        </dgm:presLayoutVars>
      </dgm:prSet>
      <dgm:spPr/>
    </dgm:pt>
  </dgm:ptLst>
  <dgm:cxnLst>
    <dgm:cxn modelId="{3743F501-1A09-4758-A1A4-335F0ECD9E7B}" type="presOf" srcId="{017DFB62-EEB2-4970-A8F1-7306F8D20DA0}" destId="{4CBB02A3-E23B-4FA0-A3E2-3109B3A78F43}" srcOrd="0" destOrd="0" presId="urn:microsoft.com/office/officeart/2005/8/layout/vList3#14"/>
    <dgm:cxn modelId="{2A45BF04-F0E9-4F72-8E86-2913E8835916}" type="presOf" srcId="{C75C6D09-BE0F-4FC4-BE77-F44B0B7E9563}" destId="{EB0C4390-4A01-4A71-8401-496E4C78A0BC}" srcOrd="0" destOrd="0" presId="urn:microsoft.com/office/officeart/2005/8/layout/vList3#14"/>
    <dgm:cxn modelId="{A7AD025A-785B-45B2-AD22-F9D28293FB91}" srcId="{017DFB62-EEB2-4970-A8F1-7306F8D20DA0}" destId="{C75C6D09-BE0F-4FC4-BE77-F44B0B7E9563}" srcOrd="0" destOrd="0" parTransId="{7B6AE3AF-2B3A-4F9A-A4F3-8C2B4F43121B}" sibTransId="{70C5F520-B3CD-4F39-BACF-94630BDC7416}"/>
    <dgm:cxn modelId="{AB2E0F4E-1BB0-4F4F-AD1E-97037E4D8CAE}" type="presParOf" srcId="{4CBB02A3-E23B-4FA0-A3E2-3109B3A78F43}" destId="{148C9531-0839-4C98-90A7-EF2E093647F5}" srcOrd="0" destOrd="0" presId="urn:microsoft.com/office/officeart/2005/8/layout/vList3#14"/>
    <dgm:cxn modelId="{3E81D7B9-464A-42D9-AAB9-E56DDEE0E7FF}" type="presParOf" srcId="{148C9531-0839-4C98-90A7-EF2E093647F5}" destId="{D6C60F36-E176-4AD8-AB44-C448F9FD2903}" srcOrd="0" destOrd="0" presId="urn:microsoft.com/office/officeart/2005/8/layout/vList3#14"/>
    <dgm:cxn modelId="{BF76C2BE-37CD-44CD-9D2A-5ED4161F8361}" type="presParOf" srcId="{148C9531-0839-4C98-90A7-EF2E093647F5}" destId="{EB0C4390-4A01-4A71-8401-496E4C78A0BC}" srcOrd="1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7DFB62-EEB2-4970-A8F1-7306F8D20DA0}" type="doc">
      <dgm:prSet loTypeId="urn:microsoft.com/office/officeart/2005/8/layout/vList3#15" loCatId="list" qsTypeId="urn:microsoft.com/office/officeart/2005/8/quickstyle/simple5" qsCatId="simple" csTypeId="urn:microsoft.com/office/officeart/2005/8/colors/colorful1#17" csCatId="colorful" phldr="1"/>
      <dgm:spPr/>
    </dgm:pt>
    <dgm:pt modelId="{C75C6D09-BE0F-4FC4-BE77-F44B0B7E9563}">
      <dgm:prSet phldrT="[Metin]"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İşlemleri</a:t>
          </a:r>
        </a:p>
      </dgm:t>
    </dgm:pt>
    <dgm:pt modelId="{7B6AE3AF-2B3A-4F9A-A4F3-8C2B4F43121B}" type="parTrans" cxnId="{A7AD025A-785B-45B2-AD22-F9D28293FB91}">
      <dgm:prSet/>
      <dgm:spPr/>
      <dgm:t>
        <a:bodyPr/>
        <a:lstStyle/>
        <a:p>
          <a:endParaRPr lang="tr-TR"/>
        </a:p>
      </dgm:t>
    </dgm:pt>
    <dgm:pt modelId="{70C5F520-B3CD-4F39-BACF-94630BDC7416}" type="sibTrans" cxnId="{A7AD025A-785B-45B2-AD22-F9D28293FB91}">
      <dgm:prSet/>
      <dgm:spPr/>
      <dgm:t>
        <a:bodyPr/>
        <a:lstStyle/>
        <a:p>
          <a:endParaRPr lang="tr-TR"/>
        </a:p>
      </dgm:t>
    </dgm:pt>
    <dgm:pt modelId="{4CBB02A3-E23B-4FA0-A3E2-3109B3A78F43}" type="pres">
      <dgm:prSet presAssocID="{017DFB62-EEB2-4970-A8F1-7306F8D20DA0}" presName="linearFlow" presStyleCnt="0">
        <dgm:presLayoutVars>
          <dgm:dir/>
          <dgm:resizeHandles val="exact"/>
        </dgm:presLayoutVars>
      </dgm:prSet>
      <dgm:spPr/>
    </dgm:pt>
    <dgm:pt modelId="{148C9531-0839-4C98-90A7-EF2E093647F5}" type="pres">
      <dgm:prSet presAssocID="{C75C6D09-BE0F-4FC4-BE77-F44B0B7E9563}" presName="composite" presStyleCnt="0"/>
      <dgm:spPr/>
    </dgm:pt>
    <dgm:pt modelId="{D6C60F36-E176-4AD8-AB44-C448F9FD2903}" type="pres">
      <dgm:prSet presAssocID="{C75C6D09-BE0F-4FC4-BE77-F44B0B7E9563}" presName="imgShp" presStyleLbl="fgImgPlace1" presStyleIdx="0" presStyleCnt="1" custLinFactNeighborX="-334" custLinFactNeighborY="189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0C4390-4A01-4A71-8401-496E4C78A0BC}" type="pres">
      <dgm:prSet presAssocID="{C75C6D09-BE0F-4FC4-BE77-F44B0B7E9563}" presName="txShp" presStyleLbl="node1" presStyleIdx="0" presStyleCnt="1" custLinFactNeighborX="-488" custLinFactNeighborY="18994">
        <dgm:presLayoutVars>
          <dgm:bulletEnabled val="1"/>
        </dgm:presLayoutVars>
      </dgm:prSet>
      <dgm:spPr/>
    </dgm:pt>
  </dgm:ptLst>
  <dgm:cxnLst>
    <dgm:cxn modelId="{A7AD025A-785B-45B2-AD22-F9D28293FB91}" srcId="{017DFB62-EEB2-4970-A8F1-7306F8D20DA0}" destId="{C75C6D09-BE0F-4FC4-BE77-F44B0B7E9563}" srcOrd="0" destOrd="0" parTransId="{7B6AE3AF-2B3A-4F9A-A4F3-8C2B4F43121B}" sibTransId="{70C5F520-B3CD-4F39-BACF-94630BDC7416}"/>
    <dgm:cxn modelId="{E88EBD69-3449-489F-9975-959FF98AFD64}" type="presOf" srcId="{C75C6D09-BE0F-4FC4-BE77-F44B0B7E9563}" destId="{EB0C4390-4A01-4A71-8401-496E4C78A0BC}" srcOrd="0" destOrd="0" presId="urn:microsoft.com/office/officeart/2005/8/layout/vList3#15"/>
    <dgm:cxn modelId="{F9BB6BBC-D2A9-4187-8DB4-AEAA35AD7F28}" type="presOf" srcId="{017DFB62-EEB2-4970-A8F1-7306F8D20DA0}" destId="{4CBB02A3-E23B-4FA0-A3E2-3109B3A78F43}" srcOrd="0" destOrd="0" presId="urn:microsoft.com/office/officeart/2005/8/layout/vList3#15"/>
    <dgm:cxn modelId="{64AF4D84-C434-447C-9F9D-25F0FC994D9E}" type="presParOf" srcId="{4CBB02A3-E23B-4FA0-A3E2-3109B3A78F43}" destId="{148C9531-0839-4C98-90A7-EF2E093647F5}" srcOrd="0" destOrd="0" presId="urn:microsoft.com/office/officeart/2005/8/layout/vList3#15"/>
    <dgm:cxn modelId="{3FE8A9D5-E298-46E5-BECD-3BC7D10BD962}" type="presParOf" srcId="{148C9531-0839-4C98-90A7-EF2E093647F5}" destId="{D6C60F36-E176-4AD8-AB44-C448F9FD2903}" srcOrd="0" destOrd="0" presId="urn:microsoft.com/office/officeart/2005/8/layout/vList3#15"/>
    <dgm:cxn modelId="{235D24A8-5E61-466C-9A60-2A6EE55E26F8}" type="presParOf" srcId="{148C9531-0839-4C98-90A7-EF2E093647F5}" destId="{EB0C4390-4A01-4A71-8401-496E4C78A0BC}" srcOrd="1" destOrd="0" presId="urn:microsoft.com/office/officeart/2005/8/layout/vList3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4390-4A01-4A71-8401-496E4C78A0BC}">
      <dsp:nvSpPr>
        <dsp:cNvPr id="0" name=""/>
        <dsp:cNvSpPr/>
      </dsp:nvSpPr>
      <dsp:spPr>
        <a:xfrm rot="10800000">
          <a:off x="2267755" y="2204871"/>
          <a:ext cx="6080760" cy="30632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32410" rIns="433832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Süreci Özet Akış</a:t>
          </a:r>
        </a:p>
      </dsp:txBody>
      <dsp:txXfrm rot="10800000">
        <a:off x="3033565" y="2204871"/>
        <a:ext cx="5314950" cy="3063240"/>
      </dsp:txXfrm>
    </dsp:sp>
    <dsp:sp modelId="{D6C60F36-E176-4AD8-AB44-C448F9FD2903}">
      <dsp:nvSpPr>
        <dsp:cNvPr id="0" name=""/>
        <dsp:cNvSpPr/>
      </dsp:nvSpPr>
      <dsp:spPr>
        <a:xfrm>
          <a:off x="755578" y="2204871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4390-4A01-4A71-8401-496E4C78A0BC}">
      <dsp:nvSpPr>
        <dsp:cNvPr id="0" name=""/>
        <dsp:cNvSpPr/>
      </dsp:nvSpPr>
      <dsp:spPr>
        <a:xfrm rot="10800000">
          <a:off x="2267755" y="2204871"/>
          <a:ext cx="6080760" cy="30632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Sahibi Kayıt İşlemleri</a:t>
          </a:r>
        </a:p>
      </dsp:txBody>
      <dsp:txXfrm rot="10800000">
        <a:off x="3033565" y="2204871"/>
        <a:ext cx="5314950" cy="3063240"/>
      </dsp:txXfrm>
    </dsp:sp>
    <dsp:sp modelId="{D6C60F36-E176-4AD8-AB44-C448F9FD2903}">
      <dsp:nvSpPr>
        <dsp:cNvPr id="0" name=""/>
        <dsp:cNvSpPr/>
      </dsp:nvSpPr>
      <dsp:spPr>
        <a:xfrm>
          <a:off x="755578" y="2204871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4390-4A01-4A71-8401-496E4C78A0BC}">
      <dsp:nvSpPr>
        <dsp:cNvPr id="0" name=""/>
        <dsp:cNvSpPr/>
      </dsp:nvSpPr>
      <dsp:spPr>
        <a:xfrm rot="10800000">
          <a:off x="2267755" y="2204871"/>
          <a:ext cx="6080760" cy="30632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Sahibi </a:t>
          </a:r>
          <a:r>
            <a:rPr lang="tr-TR" sz="4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Anasayfa</a:t>
          </a:r>
          <a:r>
            <a:rPr lang="tr-TR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İşlemleri</a:t>
          </a:r>
        </a:p>
      </dsp:txBody>
      <dsp:txXfrm rot="10800000">
        <a:off x="3033565" y="2204871"/>
        <a:ext cx="5314950" cy="3063240"/>
      </dsp:txXfrm>
    </dsp:sp>
    <dsp:sp modelId="{D6C60F36-E176-4AD8-AB44-C448F9FD2903}">
      <dsp:nvSpPr>
        <dsp:cNvPr id="0" name=""/>
        <dsp:cNvSpPr/>
      </dsp:nvSpPr>
      <dsp:spPr>
        <a:xfrm>
          <a:off x="755578" y="2204871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4390-4A01-4A71-8401-496E4C78A0BC}">
      <dsp:nvSpPr>
        <dsp:cNvPr id="0" name=""/>
        <dsp:cNvSpPr/>
      </dsp:nvSpPr>
      <dsp:spPr>
        <a:xfrm rot="10800000">
          <a:off x="2267755" y="2204871"/>
          <a:ext cx="6080760" cy="30632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 İşlemleri</a:t>
          </a:r>
        </a:p>
      </dsp:txBody>
      <dsp:txXfrm rot="10800000">
        <a:off x="3033565" y="2204871"/>
        <a:ext cx="5314950" cy="3063240"/>
      </dsp:txXfrm>
    </dsp:sp>
    <dsp:sp modelId="{D6C60F36-E176-4AD8-AB44-C448F9FD2903}">
      <dsp:nvSpPr>
        <dsp:cNvPr id="0" name=""/>
        <dsp:cNvSpPr/>
      </dsp:nvSpPr>
      <dsp:spPr>
        <a:xfrm>
          <a:off x="755578" y="2204871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91E0-EFE6-4664-98D7-56F72F0D86C1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65744-C6DE-42A7-9CF9-562FF796D19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63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65744-C6DE-42A7-9CF9-562FF796D19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05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65744-C6DE-42A7-9CF9-562FF796D19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89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65744-C6DE-42A7-9CF9-562FF796D19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2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65744-C6DE-42A7-9CF9-562FF796D19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62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jesterartsillustrations.com/450/Red-Person-Standing-and-Holding-a-Large-Envelope-Symbolizing-Communications-and-Email-2314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jesterartsillustrations.com/450/Blue-Design-Mascot-Man-Running-Late-for-Work-over-a-Crack-with-a-Clock-4780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udaka.org.t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08712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Kuzeydoğu Anadolu Kalkınma Ajansı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3968" y="1124744"/>
            <a:ext cx="4402832" cy="19442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Sistem’e kayıt olacak Başvuru sahipleri, Rol Açılır Listesi’nde yer alan rollerden </a:t>
            </a:r>
            <a:r>
              <a:rPr lang="tr-TR" sz="2400" b="1" dirty="0"/>
              <a:t>Başvuru Sahibi Kullanıcısı</a:t>
            </a:r>
            <a:r>
              <a:rPr lang="tr-TR" sz="2400" dirty="0"/>
              <a:t> rolünü seçmelidir.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941" t="7323" r="2941" b="8456"/>
          <a:stretch>
            <a:fillRect/>
          </a:stretch>
        </p:blipFill>
        <p:spPr bwMode="auto">
          <a:xfrm>
            <a:off x="395536" y="1124744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95536" y="3429000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Güvenlik Kodu alanına, </a:t>
            </a:r>
            <a:r>
              <a:rPr lang="tr-TR" sz="2400" b="1" dirty="0"/>
              <a:t>Güvenlik Resmi Doğrulama Alanı’nda yer alan harf ya da rakamlar </a:t>
            </a:r>
            <a:r>
              <a:rPr lang="tr-TR" sz="2400" dirty="0"/>
              <a:t>güvenlik amacıyla girilir. </a:t>
            </a:r>
          </a:p>
        </p:txBody>
      </p:sp>
      <p:sp>
        <p:nvSpPr>
          <p:cNvPr id="9" name="8 Sol Ok"/>
          <p:cNvSpPr/>
          <p:nvPr/>
        </p:nvSpPr>
        <p:spPr>
          <a:xfrm>
            <a:off x="3563888" y="2420888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1945" t="7692" r="2754" b="7692"/>
          <a:stretch>
            <a:fillRect/>
          </a:stretch>
        </p:blipFill>
        <p:spPr bwMode="auto">
          <a:xfrm>
            <a:off x="5220072" y="3356992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Sol Ok"/>
          <p:cNvSpPr/>
          <p:nvPr/>
        </p:nvSpPr>
        <p:spPr>
          <a:xfrm rot="16200000">
            <a:off x="6228184" y="3861048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395536" y="5589240"/>
            <a:ext cx="81724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Kayıt Formu’nda yer alan tüm alanlar eksiksiz ve doğru olarak doldurulduktan sonra, “</a:t>
            </a:r>
            <a:r>
              <a:rPr lang="tr-TR" sz="2400" b="1" dirty="0"/>
              <a:t>Kaydet”  </a:t>
            </a:r>
            <a:r>
              <a:rPr lang="tr-TR" sz="2400" dirty="0"/>
              <a:t>düğmesine tıklanır.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995936" y="177281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Sistem’e başarıyla kayıt olunduğuna dair </a:t>
            </a:r>
            <a:r>
              <a:rPr lang="tr-TR" sz="2000" b="1" dirty="0"/>
              <a:t>gelen bilgi mesajından sonra</a:t>
            </a:r>
            <a:r>
              <a:rPr lang="tr-TR" sz="2000" dirty="0"/>
              <a:t>; Kullanıcı Adı ve Şifre bilgileri girilerek </a:t>
            </a:r>
            <a:r>
              <a:rPr lang="tr-TR" sz="2000" b="1" dirty="0"/>
              <a:t>Sistem’e Giriş </a:t>
            </a:r>
            <a:r>
              <a:rPr lang="tr-TR" sz="2000" dirty="0"/>
              <a:t>yapılır.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52792"/>
            <a:ext cx="3384376" cy="25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ol Ok"/>
          <p:cNvSpPr/>
          <p:nvPr/>
        </p:nvSpPr>
        <p:spPr>
          <a:xfrm rot="10800000">
            <a:off x="1691680" y="4149080"/>
            <a:ext cx="76238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067944" y="3501008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Kullanıcı Adı veya Şifre’nin </a:t>
            </a:r>
            <a:r>
              <a:rPr lang="tr-TR" sz="2000" b="1" dirty="0"/>
              <a:t>3 kere yanlış girilmesi sonucu hesap kilitlenir. </a:t>
            </a:r>
            <a:r>
              <a:rPr lang="tr-TR" sz="2000" dirty="0"/>
              <a:t>Bu durumda, Ajansa ulaşılarak kilitli hesapların kilitlerinin kaldırılması istenmelidir.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5536" y="11247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Sisteme Giriş yapıldıktan sonra;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Kullanıcının, Kayıt Formunu doldururken belirtmiş olduğu e-posta adresine gönderilmiş olan </a:t>
            </a:r>
            <a:r>
              <a:rPr lang="tr-TR" sz="2000" b="1" dirty="0"/>
              <a:t>onay kodu</a:t>
            </a:r>
            <a:r>
              <a:rPr lang="tr-TR" sz="2000" dirty="0"/>
              <a:t> ilgili alana girilir ve </a:t>
            </a:r>
            <a:r>
              <a:rPr lang="tr-TR" sz="2000" b="1" dirty="0"/>
              <a:t>“Onayla” </a:t>
            </a:r>
            <a:r>
              <a:rPr lang="tr-TR" sz="2000" dirty="0"/>
              <a:t>düğmesine tıklanarak işlem tamamlanır.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17" t="11111" r="2668" b="11111"/>
          <a:stretch>
            <a:fillRect/>
          </a:stretch>
        </p:blipFill>
        <p:spPr bwMode="auto">
          <a:xfrm>
            <a:off x="2051720" y="3119459"/>
            <a:ext cx="5181806" cy="17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95536" y="494116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Başvuru sahibinin e-postasına </a:t>
            </a:r>
            <a:r>
              <a:rPr lang="tr-TR" sz="2000" b="1" dirty="0"/>
              <a:t>onay kodu gelmediği takdirde</a:t>
            </a:r>
            <a:r>
              <a:rPr lang="tr-TR" sz="2000" dirty="0"/>
              <a:t>, Ana Sayfa’da yer alan “</a:t>
            </a:r>
            <a:r>
              <a:rPr lang="tr-TR" sz="2000" b="1" dirty="0"/>
              <a:t>Onay Kodunu Yeniden Gönder” </a:t>
            </a:r>
            <a:r>
              <a:rPr lang="tr-TR" sz="2000" dirty="0"/>
              <a:t>düğmesine tıklanarak kodun tekrar gönderilmesi sağlanabilir.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  <p:sp>
        <p:nvSpPr>
          <p:cNvPr id="8" name="7 Sol Ok"/>
          <p:cNvSpPr/>
          <p:nvPr/>
        </p:nvSpPr>
        <p:spPr>
          <a:xfrm>
            <a:off x="5292080" y="3429000"/>
            <a:ext cx="76238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864096"/>
          </a:xfrm>
        </p:spPr>
        <p:txBody>
          <a:bodyPr>
            <a:noAutofit/>
          </a:bodyPr>
          <a:lstStyle/>
          <a:p>
            <a:pPr algn="l"/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Kuzeydoğu Anadolu Kalkınma Ajansı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763688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Sahibi Ana Sayfa İşlemleri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63" t="12145" r="1929" b="12145"/>
          <a:stretch>
            <a:fillRect/>
          </a:stretch>
        </p:blipFill>
        <p:spPr bwMode="auto">
          <a:xfrm>
            <a:off x="323528" y="2204864"/>
            <a:ext cx="3600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23528" y="4005064"/>
            <a:ext cx="43204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/>
              <a:t>Kullanıcı bilgileri güncellenmek istenirse</a:t>
            </a:r>
            <a:r>
              <a:rPr lang="tr-TR" sz="2000" dirty="0"/>
              <a:t>; Adı ve Soyadı Alanı’nda yer alan adı ve soyadı bilgisine tıklanır ve </a:t>
            </a:r>
            <a:r>
              <a:rPr lang="tr-TR" sz="2000" b="1" dirty="0"/>
              <a:t>Kullanıcı Bilgilerim Penceresi </a:t>
            </a:r>
            <a:r>
              <a:rPr lang="tr-TR" sz="2000" dirty="0"/>
              <a:t>görüntülenir.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67544" y="98072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Ana sayfanın sol üstünde, Sistem’e giriş yapan kullanıcının </a:t>
            </a:r>
            <a:r>
              <a:rPr lang="tr-TR" sz="2000" b="1" dirty="0"/>
              <a:t>Adı ve Soyadı </a:t>
            </a:r>
            <a:r>
              <a:rPr lang="tr-TR" sz="2000" dirty="0"/>
              <a:t>bilgisi yer almaktadır.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484" t="4000" r="4195" b="4000"/>
          <a:stretch>
            <a:fillRect/>
          </a:stretch>
        </p:blipFill>
        <p:spPr bwMode="auto">
          <a:xfrm>
            <a:off x="4355976" y="3429000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Sağ Ok"/>
          <p:cNvSpPr/>
          <p:nvPr/>
        </p:nvSpPr>
        <p:spPr>
          <a:xfrm>
            <a:off x="3059832" y="602128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427984" y="198884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Adı ve Soyadı Alanı’nın yanında, kullanıcının rolünün belirtildiği </a:t>
            </a:r>
            <a:r>
              <a:rPr lang="tr-TR" b="1" dirty="0"/>
              <a:t>Kullanıcı Rolü Alanı </a:t>
            </a:r>
            <a:r>
              <a:rPr lang="tr-TR" dirty="0"/>
              <a:t>yer almaktadır. </a:t>
            </a:r>
          </a:p>
        </p:txBody>
      </p:sp>
      <p:sp>
        <p:nvSpPr>
          <p:cNvPr id="13" name="12 Sağ Ok"/>
          <p:cNvSpPr/>
          <p:nvPr/>
        </p:nvSpPr>
        <p:spPr>
          <a:xfrm rot="10800000">
            <a:off x="3995936" y="2636911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varlatılmış Dikdörtgen"/>
          <p:cNvSpPr/>
          <p:nvPr/>
        </p:nvSpPr>
        <p:spPr>
          <a:xfrm>
            <a:off x="2195736" y="2492896"/>
            <a:ext cx="15841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Dikdörtgen"/>
          <p:cNvSpPr/>
          <p:nvPr/>
        </p:nvSpPr>
        <p:spPr>
          <a:xfrm>
            <a:off x="1187624" y="2492896"/>
            <a:ext cx="93610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 rot="16200000">
            <a:off x="1187624" y="335699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39552" y="1196752"/>
            <a:ext cx="770485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Sistem’e giriş yapan kullanıcının Ana Sayfa’sında, işlem yapabileceği </a:t>
            </a:r>
            <a:r>
              <a:rPr lang="tr-TR" sz="2000" b="1" dirty="0"/>
              <a:t>menüler ve işlemler </a:t>
            </a:r>
            <a:r>
              <a:rPr lang="tr-TR" sz="2000" dirty="0"/>
              <a:t>yer almaktadır. </a:t>
            </a:r>
          </a:p>
        </p:txBody>
      </p:sp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457200" y="40207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Sahibi Ana Sayfa İşlemleri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467544" y="501317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Ajansın Sistem’e eklemiş olduğu ve başvuru yapılacak </a:t>
            </a:r>
            <a:r>
              <a:rPr lang="tr-TR" sz="2000" b="1" dirty="0"/>
              <a:t>mali destek programlarının listesine ulaşmak için</a:t>
            </a:r>
            <a:r>
              <a:rPr lang="tr-TR" sz="2000" dirty="0"/>
              <a:t> ekranın sağ üstünde yer alan “</a:t>
            </a:r>
            <a:r>
              <a:rPr lang="tr-TR" sz="2000" b="1" dirty="0"/>
              <a:t>MDP SEÇİLMEDİ” </a:t>
            </a:r>
            <a:r>
              <a:rPr lang="tr-TR" sz="2000" dirty="0"/>
              <a:t>alanındaki</a:t>
            </a:r>
            <a:r>
              <a:rPr lang="tr-TR" sz="2000" b="1" dirty="0"/>
              <a:t> </a:t>
            </a:r>
            <a:r>
              <a:rPr lang="tr-TR" sz="2000" dirty="0"/>
              <a:t>ilgili bağlantıya tıklanır.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0867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Yuvarlatılmış Dikdörtgen"/>
          <p:cNvSpPr/>
          <p:nvPr/>
        </p:nvSpPr>
        <p:spPr>
          <a:xfrm>
            <a:off x="6804248" y="2348880"/>
            <a:ext cx="100811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6200000">
            <a:off x="7092280" y="270892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Daha önce herhangi bir destek programına proje başvurusunda bulunulduysa ilgili bağlantıda başvuru yapılan destek programının isminin seçilebileceği pencereye ulaşılır. </a:t>
            </a:r>
          </a:p>
          <a:p>
            <a:pPr algn="just">
              <a:lnSpc>
                <a:spcPct val="150000"/>
              </a:lnSpc>
            </a:pPr>
            <a:r>
              <a:rPr lang="tr-TR" sz="2000" b="1" dirty="0"/>
              <a:t>Ana Sayfa’ya ulaşmak için </a:t>
            </a:r>
            <a:r>
              <a:rPr lang="tr-TR" sz="2000" dirty="0"/>
              <a:t>MDP SEÇİLMEDİ bağlantısının yanında yer alan </a:t>
            </a:r>
            <a:r>
              <a:rPr lang="tr-TR" sz="2000" b="1" dirty="0"/>
              <a:t>Ana Sayfa           </a:t>
            </a:r>
            <a:r>
              <a:rPr lang="tr-TR" sz="2000" dirty="0"/>
              <a:t>ikonuna veya ekranda yer alan </a:t>
            </a:r>
            <a:r>
              <a:rPr lang="tr-TR" sz="2000" b="1" dirty="0"/>
              <a:t>KAYS logosuna         </a:t>
            </a:r>
            <a:r>
              <a:rPr lang="tr-TR" sz="2000" dirty="0"/>
              <a:t>tıklanır.</a:t>
            </a:r>
          </a:p>
          <a:p>
            <a:pPr algn="just">
              <a:lnSpc>
                <a:spcPct val="150000"/>
              </a:lnSpc>
            </a:pPr>
            <a:r>
              <a:rPr lang="tr-TR" sz="2000" b="1" dirty="0"/>
              <a:t>Sistem’den çıkış yapmak için </a:t>
            </a:r>
            <a:r>
              <a:rPr lang="tr-TR" sz="2000" dirty="0"/>
              <a:t>sayfanın sağ üst köşesinde yer alan </a:t>
            </a:r>
            <a:r>
              <a:rPr lang="tr-TR" sz="2000" b="1" dirty="0"/>
              <a:t>Çıkış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000" b="1" dirty="0"/>
              <a:t>           ikonuna tıklanır.</a:t>
            </a:r>
            <a:endParaRPr lang="tr-TR" sz="2000" dirty="0"/>
          </a:p>
        </p:txBody>
      </p:sp>
      <p:sp>
        <p:nvSpPr>
          <p:cNvPr id="4" name="8 Başlık"/>
          <p:cNvSpPr>
            <a:spLocks noGrp="1"/>
          </p:cNvSpPr>
          <p:nvPr>
            <p:ph type="title"/>
          </p:nvPr>
        </p:nvSpPr>
        <p:spPr>
          <a:xfrm>
            <a:off x="457200" y="40207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Sahibi Ana Sayfa İşlemleri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77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3573016"/>
            <a:ext cx="432047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53136"/>
            <a:ext cx="366142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864096"/>
          </a:xfrm>
        </p:spPr>
        <p:txBody>
          <a:bodyPr>
            <a:noAutofit/>
          </a:bodyPr>
          <a:lstStyle/>
          <a:p>
            <a:pPr algn="l"/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Kuzeydoğu Anadolu Kalkınma Ajansı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419872" y="4005064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Başvuru yapmak için Ana Sayfa’daki </a:t>
            </a:r>
            <a:r>
              <a:rPr lang="tr-TR" sz="2000" b="1" dirty="0"/>
              <a:t>Başvuru İşlemleri </a:t>
            </a:r>
            <a:r>
              <a:rPr lang="tr-TR" sz="2000" dirty="0"/>
              <a:t>menüsünün altında bulunan </a:t>
            </a:r>
            <a:r>
              <a:rPr lang="tr-TR" sz="2000" b="1" dirty="0"/>
              <a:t>Başvuru Yap </a:t>
            </a:r>
            <a:r>
              <a:rPr lang="tr-TR" sz="2000" dirty="0"/>
              <a:t>işlemi seçilir.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İşlemleri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886075" cy="2952328"/>
          </a:xfrm>
          <a:prstGeom prst="rect">
            <a:avLst/>
          </a:prstGeom>
          <a:noFill/>
          <a:ln w="25400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419872" y="1484784"/>
            <a:ext cx="525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Sistem’e kayıt yapan kullanıcı, Ajans tarafından oluşturulan ve başvuru döneminde olan Mali Destek Programları’na proje başvurusunda bulunabilir. Bu kısımda başvurulmak istenen destek programı doğru seçilmelidir.</a:t>
            </a:r>
          </a:p>
        </p:txBody>
      </p:sp>
      <p:sp>
        <p:nvSpPr>
          <p:cNvPr id="7" name="6 Aşağı Ok"/>
          <p:cNvSpPr/>
          <p:nvPr/>
        </p:nvSpPr>
        <p:spPr>
          <a:xfrm rot="2036724">
            <a:off x="2564297" y="210170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94" t="6248" r="1575" b="6282"/>
          <a:stretch>
            <a:fillRect/>
          </a:stretch>
        </p:blipFill>
        <p:spPr bwMode="auto">
          <a:xfrm>
            <a:off x="899592" y="2708920"/>
            <a:ext cx="7344816" cy="252028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55576" y="98072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İlgili işlemin seçilmesinin ardından açılan ekrandan, hangi ildeki Mali Destek Program’ı (MDP) ilanına başvuru yapılmak isteniyorsa, İl açılır listesinden </a:t>
            </a:r>
            <a:r>
              <a:rPr lang="tr-TR" sz="2000" b="1" dirty="0"/>
              <a:t>ilgili il seçilir ve “Listele” </a:t>
            </a:r>
            <a:r>
              <a:rPr lang="tr-TR" sz="2000" dirty="0"/>
              <a:t>düğmesine tıklanır. </a:t>
            </a: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İşlemleri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899592" y="2708920"/>
            <a:ext cx="280831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10800000">
            <a:off x="3851920" y="270892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899592" y="5517232"/>
            <a:ext cx="7632848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Seçilen ile ait sistemde kayıtlı olan destek programları,  </a:t>
            </a:r>
            <a:r>
              <a:rPr lang="tr-TR" sz="2000" b="1" dirty="0"/>
              <a:t>Aktif Destek Programları Listesi </a:t>
            </a:r>
            <a:r>
              <a:rPr lang="tr-TR" sz="2000" dirty="0"/>
              <a:t>ekranında listelenir.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3400" b="1" dirty="0">
                <a:solidFill>
                  <a:srgbClr val="FF0000"/>
                </a:solidFill>
              </a:rPr>
              <a:t>a) KAYS Üzerinden Doldurulacak Olup Ön Hazırlık İçin Sunulan </a:t>
            </a:r>
            <a:r>
              <a:rPr lang="tr-TR" sz="3400" b="1" dirty="0" err="1">
                <a:solidFill>
                  <a:srgbClr val="FF0000"/>
                </a:solidFill>
              </a:rPr>
              <a:t>Dökümanlar</a:t>
            </a:r>
            <a:r>
              <a:rPr lang="tr-TR" sz="3400" b="1" dirty="0">
                <a:solidFill>
                  <a:srgbClr val="FF0000"/>
                </a:solidFill>
              </a:rPr>
              <a:t>:</a:t>
            </a:r>
            <a:endParaRPr lang="tr-TR" sz="3400" dirty="0">
              <a:solidFill>
                <a:srgbClr val="FF0000"/>
              </a:solidFill>
            </a:endParaRPr>
          </a:p>
          <a:p>
            <a:pPr algn="just"/>
            <a:r>
              <a:rPr lang="tr-TR" sz="3400" b="1" cap="all" dirty="0"/>
              <a:t>EK A: </a:t>
            </a:r>
            <a:r>
              <a:rPr lang="tr-TR" sz="3400" dirty="0"/>
              <a:t>Başvuru Formu (Şablon ve Formun Genel Kısımları)</a:t>
            </a:r>
          </a:p>
          <a:p>
            <a:pPr algn="just"/>
            <a:r>
              <a:rPr lang="tr-TR" sz="3400" b="1" cap="all" dirty="0"/>
              <a:t>EK B: </a:t>
            </a:r>
            <a:r>
              <a:rPr lang="tr-TR" sz="3400" dirty="0"/>
              <a:t>Bütçe </a:t>
            </a:r>
          </a:p>
          <a:p>
            <a:pPr algn="just"/>
            <a:r>
              <a:rPr lang="tr-TR" sz="3400" b="1" cap="all" dirty="0"/>
              <a:t>EK C: </a:t>
            </a:r>
            <a:r>
              <a:rPr lang="tr-TR" sz="3400" dirty="0"/>
              <a:t>Mantıksal Çerçeve </a:t>
            </a:r>
          </a:p>
          <a:p>
            <a:pPr algn="just"/>
            <a:r>
              <a:rPr lang="tr-TR" sz="3400" b="1" cap="all" dirty="0"/>
              <a:t>EK D: </a:t>
            </a:r>
            <a:r>
              <a:rPr lang="tr-TR" sz="3400" dirty="0"/>
              <a:t>Projede yer alan kilit personelin özgeçmişleri</a:t>
            </a:r>
          </a:p>
          <a:p>
            <a:pPr marL="0" indent="0" algn="just">
              <a:buNone/>
            </a:pPr>
            <a:endParaRPr lang="tr-TR" sz="3400" dirty="0"/>
          </a:p>
          <a:p>
            <a:pPr marL="0" lvl="0" indent="0" algn="just">
              <a:buNone/>
            </a:pPr>
            <a:r>
              <a:rPr lang="tr-TR" sz="3400" b="1" dirty="0">
                <a:solidFill>
                  <a:srgbClr val="FF0000"/>
                </a:solidFill>
              </a:rPr>
              <a:t>b) </a:t>
            </a:r>
            <a:r>
              <a:rPr lang="tr-TR" sz="3400" b="1" dirty="0" err="1">
                <a:solidFill>
                  <a:srgbClr val="FF0000"/>
                </a:solidFill>
              </a:rPr>
              <a:t>KAYS’a</a:t>
            </a:r>
            <a:r>
              <a:rPr lang="tr-TR" sz="3400" b="1" dirty="0">
                <a:solidFill>
                  <a:srgbClr val="FF0000"/>
                </a:solidFill>
              </a:rPr>
              <a:t> Yüklenmesi Gereken Destekleyici Belgelerden Ajans tarafından sunulacak olanların şablonları</a:t>
            </a:r>
            <a:endParaRPr lang="tr-TR" sz="3400" dirty="0">
              <a:solidFill>
                <a:srgbClr val="FF0000"/>
              </a:solidFill>
            </a:endParaRPr>
          </a:p>
          <a:p>
            <a:pPr algn="just"/>
            <a:r>
              <a:rPr lang="tr-TR" sz="3400" b="1" dirty="0"/>
              <a:t>EK E: </a:t>
            </a:r>
            <a:r>
              <a:rPr lang="tr-TR" sz="3400" dirty="0"/>
              <a:t>Destekleyici Belge Örnekleri (İlgisine göre doldurularak </a:t>
            </a:r>
            <a:r>
              <a:rPr lang="tr-TR" sz="3400" dirty="0" err="1"/>
              <a:t>KAYS’a</a:t>
            </a:r>
            <a:r>
              <a:rPr lang="tr-TR" sz="3400" dirty="0"/>
              <a:t> yüklenecektir.)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21196" y="61546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aramond Pro Bold" pitchFamily="18" charset="0"/>
                <a:ea typeface="+mj-ea"/>
                <a:cs typeface="+mj-cs"/>
              </a:rPr>
              <a:t>Başvuru Formu ve Diğer Belgeler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026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İşlemleri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5389"/>
            <a:ext cx="7776863" cy="266566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83568" y="42930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İlgili ekrana sorgulama sonucu gelen destek programlarından başvuru yapılmak istenen </a:t>
            </a:r>
            <a:r>
              <a:rPr lang="tr-TR" sz="2000" b="1" dirty="0"/>
              <a:t>destek programı seçilir </a:t>
            </a:r>
            <a:r>
              <a:rPr lang="tr-TR" sz="2000" dirty="0"/>
              <a:t>ve </a:t>
            </a:r>
            <a:r>
              <a:rPr lang="tr-TR" sz="2000" b="1" dirty="0"/>
              <a:t>Başvuru Yap  </a:t>
            </a:r>
            <a:r>
              <a:rPr lang="tr-TR" sz="2000" dirty="0"/>
              <a:t>düğmesine tıklanır. Başvuru yapılan destek programı için sunulacak proje ile ilgili bilgilerin girileceği adımlar görüntülenir. </a:t>
            </a:r>
          </a:p>
        </p:txBody>
      </p:sp>
      <p:sp>
        <p:nvSpPr>
          <p:cNvPr id="6" name="5 Sağ Ok"/>
          <p:cNvSpPr/>
          <p:nvPr/>
        </p:nvSpPr>
        <p:spPr>
          <a:xfrm rot="16200000">
            <a:off x="4175956" y="396906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Proje Genel Bilgileri</a:t>
            </a:r>
          </a:p>
        </p:txBody>
      </p:sp>
      <p:sp>
        <p:nvSpPr>
          <p:cNvPr id="3" name="2 Dikdörtgen"/>
          <p:cNvSpPr/>
          <p:nvPr/>
        </p:nvSpPr>
        <p:spPr>
          <a:xfrm>
            <a:off x="2411760" y="836712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Solda açılan </a:t>
            </a:r>
            <a:r>
              <a:rPr lang="tr-TR" sz="2000" b="1" dirty="0"/>
              <a:t>Proje Genel Bilgileri </a:t>
            </a:r>
            <a:r>
              <a:rPr lang="tr-TR" sz="2000" dirty="0"/>
              <a:t>adımında, sisteme eklenecek proje başvurusuna yönelik bilgiler girilmektedir. Bu adım doldurulmadan diğer adımlar aktif hale gelmemektedir.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6025158" cy="3600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1336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Aşağı Ok"/>
          <p:cNvSpPr/>
          <p:nvPr/>
        </p:nvSpPr>
        <p:spPr>
          <a:xfrm rot="2320223">
            <a:off x="1805804" y="216853"/>
            <a:ext cx="43361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67544" y="5589240"/>
            <a:ext cx="55446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Uygulama yerleri, başvuru yapılan </a:t>
            </a:r>
            <a:r>
              <a:rPr lang="tr-TR" sz="2000" b="1" dirty="0">
                <a:solidFill>
                  <a:schemeClr val="tx1"/>
                </a:solidFill>
              </a:rPr>
              <a:t>Mali Destek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Programı’nın kapsadığı illerden </a:t>
            </a:r>
            <a:r>
              <a:rPr lang="tr-TR" sz="2000" dirty="0">
                <a:solidFill>
                  <a:schemeClr val="tx1"/>
                </a:solidFill>
              </a:rPr>
              <a:t>olmak zorundadır.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67544" y="836712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u="sng" dirty="0">
                <a:solidFill>
                  <a:srgbClr val="FF0000"/>
                </a:solidFill>
              </a:rPr>
              <a:t>Proje Genel Bilgilerinde Doldurulacak Alanlar:</a:t>
            </a:r>
            <a:endParaRPr lang="tr-TR" sz="2000" b="1" u="sng" dirty="0"/>
          </a:p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Proje Adı: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Projenin içeriği hakkında fikir verici, kısa, öz ve kolay anlaşılır olmalı, 125 karakterle sınırlıdır. </a:t>
            </a:r>
          </a:p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Uygulama Yerleri</a:t>
            </a:r>
            <a:r>
              <a:rPr lang="tr-TR" sz="2000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Proje faaliyetlerinin uygulanacağı ve projeden fayda sağlanacak yerler belirtilir.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İl ve ilçe alanlarından </a:t>
            </a:r>
            <a:r>
              <a:rPr lang="tr-TR" sz="2000" b="1" dirty="0"/>
              <a:t>projenin uygulanacağı yerler seçilir </a:t>
            </a:r>
            <a:r>
              <a:rPr lang="tr-TR" sz="2000" dirty="0"/>
              <a:t>ve “</a:t>
            </a:r>
            <a:r>
              <a:rPr lang="tr-TR" sz="2000" b="1" dirty="0"/>
              <a:t>Ekle”</a:t>
            </a:r>
            <a:r>
              <a:rPr lang="tr-TR" sz="2000" dirty="0"/>
              <a:t> düğmesine tıklanır. Proje Genel Bilgileri Ekranı’na dönmek için “</a:t>
            </a:r>
            <a:r>
              <a:rPr lang="tr-TR" sz="2000" b="1" dirty="0"/>
              <a:t>Kapat”  </a:t>
            </a:r>
            <a:r>
              <a:rPr lang="tr-TR" sz="2000" dirty="0"/>
              <a:t>düğmesine tıklanır.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sz="2000" b="1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67544" y="332656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 Genel Bilgileri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522" y="4365105"/>
            <a:ext cx="2079846" cy="20882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95536" y="450912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Bir proje başvurusuna </a:t>
            </a:r>
            <a:r>
              <a:rPr lang="tr-TR" sz="2000" b="1" dirty="0"/>
              <a:t>birden fazla </a:t>
            </a:r>
            <a:r>
              <a:rPr lang="tr-TR" sz="2000" dirty="0"/>
              <a:t>Uygulama Yeri eklenebilmektedir.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9" name="8 Sağ Ok"/>
          <p:cNvSpPr/>
          <p:nvPr/>
        </p:nvSpPr>
        <p:spPr>
          <a:xfrm>
            <a:off x="6588224" y="594928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67544" y="332656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 Genel Bilgileri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39552" y="980728"/>
            <a:ext cx="777686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Projenin uygulanacağı </a:t>
            </a:r>
            <a:r>
              <a:rPr lang="tr-TR" sz="2000" b="1" dirty="0"/>
              <a:t>kayıtlı yerler</a:t>
            </a:r>
            <a:r>
              <a:rPr lang="tr-TR" sz="2000" dirty="0"/>
              <a:t>, Uygulanacağı Yerler alanında </a:t>
            </a:r>
            <a:r>
              <a:rPr lang="tr-TR" sz="2000" b="1" dirty="0"/>
              <a:t>listelenir.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Yer silmek için </a:t>
            </a:r>
            <a:r>
              <a:rPr lang="tr-TR" sz="2000" b="1" dirty="0"/>
              <a:t>ilgili kayıt seçilir </a:t>
            </a:r>
            <a:r>
              <a:rPr lang="tr-TR" sz="2000" dirty="0"/>
              <a:t>ve “</a:t>
            </a:r>
            <a:r>
              <a:rPr lang="tr-TR" sz="2000" b="1" dirty="0"/>
              <a:t>Sil” </a:t>
            </a:r>
            <a:r>
              <a:rPr lang="tr-TR" sz="2000" dirty="0"/>
              <a:t>düğmesine tıklanır.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629525" cy="16859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611560" y="4725144"/>
            <a:ext cx="7632848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Öncelik Alanları</a:t>
            </a:r>
            <a:r>
              <a:rPr lang="tr-TR" sz="2000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Ajansın belirlediği program önceliklerinden, hangilerinin proje ile ilgili olduğunun seçilmesini sağlar. </a:t>
            </a:r>
          </a:p>
        </p:txBody>
      </p:sp>
      <p:sp>
        <p:nvSpPr>
          <p:cNvPr id="11" name="10 Sağ Ok"/>
          <p:cNvSpPr/>
          <p:nvPr/>
        </p:nvSpPr>
        <p:spPr>
          <a:xfrm rot="8645722">
            <a:off x="7619015" y="3684932"/>
            <a:ext cx="728309" cy="261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8191771">
            <a:off x="5109706" y="3894159"/>
            <a:ext cx="409695" cy="261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1259632" y="5805264"/>
            <a:ext cx="62646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Projeye yönelik </a:t>
            </a:r>
            <a:r>
              <a:rPr lang="tr-TR" sz="2000" b="1" dirty="0">
                <a:solidFill>
                  <a:schemeClr val="tx1"/>
                </a:solidFill>
              </a:rPr>
              <a:t>en az bir tane öncelik </a:t>
            </a:r>
            <a:r>
              <a:rPr lang="tr-TR" sz="2000" dirty="0">
                <a:solidFill>
                  <a:schemeClr val="tx1"/>
                </a:solidFill>
              </a:rPr>
              <a:t>alanı seçilmek zorundadır.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39552" y="112474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Proje Süresi: </a:t>
            </a:r>
            <a:r>
              <a:rPr lang="tr-TR" sz="2000" dirty="0"/>
              <a:t>Projenin tamamlanma süresi ay olarak belirtilmelidir. Proje Süresi’ndeki açılır listede yer alan aylar, </a:t>
            </a:r>
            <a:r>
              <a:rPr lang="tr-TR" sz="2000" dirty="0" err="1"/>
              <a:t>MDP’de</a:t>
            </a:r>
            <a:r>
              <a:rPr lang="tr-TR" sz="2000" dirty="0"/>
              <a:t> Ajans tarafından belirlenen asgari ve azami ay bilgilerinden oluşmaktadır. </a:t>
            </a:r>
          </a:p>
        </p:txBody>
      </p:sp>
      <p:sp>
        <p:nvSpPr>
          <p:cNvPr id="5" name="1 Başlık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 Genel Bilgileri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192688" cy="361366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 rot="10800000">
            <a:off x="2555776" y="530120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Yuvarlatılmış Dikdörtgen"/>
          <p:cNvSpPr/>
          <p:nvPr/>
        </p:nvSpPr>
        <p:spPr>
          <a:xfrm>
            <a:off x="395536" y="5733256"/>
            <a:ext cx="3960440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2" t="1241" r="2915" b="1932"/>
          <a:stretch>
            <a:fillRect/>
          </a:stretch>
        </p:blipFill>
        <p:spPr bwMode="auto">
          <a:xfrm>
            <a:off x="467544" y="1124744"/>
            <a:ext cx="3888432" cy="446449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1 Başlık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 Genel Bilgileri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716016" y="836712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rgbClr val="FF0000"/>
                </a:solidFill>
              </a:rPr>
              <a:t>Ana Faaliyet Alanı: </a:t>
            </a:r>
            <a:r>
              <a:rPr lang="tr-TR" sz="2000" dirty="0"/>
              <a:t>Projenin ana faaliyet bilgisini belirtmek için </a:t>
            </a:r>
            <a:r>
              <a:rPr lang="tr-TR" sz="2000" b="1" dirty="0"/>
              <a:t>“Seç” </a:t>
            </a:r>
            <a:r>
              <a:rPr lang="tr-TR" sz="2000" dirty="0"/>
              <a:t>düğmesine tıklanır ve </a:t>
            </a:r>
            <a:r>
              <a:rPr lang="tr-TR" sz="2000" b="1" dirty="0"/>
              <a:t>Faaliyet Alanı Belirle</a:t>
            </a:r>
            <a:r>
              <a:rPr lang="tr-TR" sz="2000" dirty="0"/>
              <a:t> </a:t>
            </a:r>
            <a:r>
              <a:rPr lang="tr-TR" sz="2000" b="1" dirty="0"/>
              <a:t>Penceresi görüntülenir. 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Buradaki NACE kodlarından ilgili alanın yanındaki</a:t>
            </a:r>
            <a:r>
              <a:rPr lang="tr-TR" sz="2000" b="1" dirty="0"/>
              <a:t> ok (  ) </a:t>
            </a:r>
            <a:r>
              <a:rPr lang="tr-TR" sz="2000" dirty="0"/>
              <a:t> </a:t>
            </a:r>
            <a:r>
              <a:rPr lang="tr-TR" sz="2000" b="1" dirty="0"/>
              <a:t> düğmesine tıklanır, </a:t>
            </a:r>
            <a:r>
              <a:rPr lang="tr-TR" sz="2000" dirty="0"/>
              <a:t>ilgili faaliyet alanı seçilir ve “</a:t>
            </a:r>
            <a:r>
              <a:rPr lang="tr-TR" sz="2000" b="1" dirty="0"/>
              <a:t>Seç” </a:t>
            </a:r>
            <a:r>
              <a:rPr lang="tr-TR" sz="2000" dirty="0"/>
              <a:t>düğmesine tıklanır.</a:t>
            </a:r>
          </a:p>
        </p:txBody>
      </p:sp>
      <p:sp>
        <p:nvSpPr>
          <p:cNvPr id="7" name="6 Sağ Ok"/>
          <p:cNvSpPr/>
          <p:nvPr/>
        </p:nvSpPr>
        <p:spPr>
          <a:xfrm>
            <a:off x="7956376" y="3789040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95536" y="5661248"/>
            <a:ext cx="385192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900" dirty="0"/>
              <a:t>Ana Faaliyet alanında </a:t>
            </a:r>
            <a:r>
              <a:rPr lang="tr-TR" sz="1900" b="1" dirty="0"/>
              <a:t>sadece bir tane faaliyet alanı </a:t>
            </a:r>
            <a:r>
              <a:rPr lang="tr-TR" sz="1900" dirty="0"/>
              <a:t>seçilebilmektedir.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4427984" y="5589240"/>
            <a:ext cx="442798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 İlgili alanlar doldurulduktan sonra “</a:t>
            </a:r>
            <a:r>
              <a:rPr lang="tr-TR" b="1" dirty="0"/>
              <a:t>Kaydet ve Devam Et” </a:t>
            </a:r>
            <a:r>
              <a:rPr lang="tr-TR" dirty="0"/>
              <a:t>düğmesine tıklanır.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tr-TR" sz="2800" b="1" dirty="0">
                <a:solidFill>
                  <a:srgbClr val="FF0000"/>
                </a:solidFill>
              </a:rPr>
              <a:t>Proje Özeti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0955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şağı Ok"/>
          <p:cNvSpPr/>
          <p:nvPr/>
        </p:nvSpPr>
        <p:spPr>
          <a:xfrm rot="2320223">
            <a:off x="1830752" y="711014"/>
            <a:ext cx="287406" cy="77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411760" y="112474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Solda açılan </a:t>
            </a:r>
            <a:r>
              <a:rPr lang="tr-TR" sz="2000" b="1" dirty="0"/>
              <a:t>Proje Özeti</a:t>
            </a:r>
            <a:r>
              <a:rPr lang="tr-TR" sz="2000" dirty="0"/>
              <a:t> adımı, projenin genel ve özel amacı, hedef gruplarının ve nihai yararlanıcıların kimler olduğu ve seçilme nedenleri, beklenen sonuçlar ve temel faaliyetler hakkında özet bilgilerin girildiği alandır.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876" t="3583" r="1515" b="1471"/>
          <a:stretch>
            <a:fillRect/>
          </a:stretch>
        </p:blipFill>
        <p:spPr bwMode="auto">
          <a:xfrm>
            <a:off x="2483768" y="3284984"/>
            <a:ext cx="6264696" cy="331236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tr-TR" sz="2800" b="1" dirty="0">
                <a:solidFill>
                  <a:srgbClr val="FF0000"/>
                </a:solidFill>
              </a:rPr>
              <a:t>Proje Özeti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67544" y="1412776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Proje Özeti Adımında Doldurulacak Alanlar:</a:t>
            </a:r>
          </a:p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</a:rPr>
              <a:t>Projenin Genel Amacı:</a:t>
            </a:r>
            <a:r>
              <a:rPr lang="tr-TR" sz="2000" dirty="0"/>
              <a:t> Projenin uzun vadeli, genel, nihai amacının ve projenin hangi soruna çözüm getireceğinin belirtilmesini sağlar. (</a:t>
            </a:r>
            <a:r>
              <a:rPr lang="tr-TR" sz="2000" dirty="0" err="1"/>
              <a:t>max</a:t>
            </a:r>
            <a:r>
              <a:rPr lang="tr-TR" sz="2000" dirty="0"/>
              <a:t>.1000 karakter)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</a:rPr>
              <a:t>Projenin Özel Amacı:</a:t>
            </a:r>
            <a:r>
              <a:rPr lang="tr-TR" sz="2000" dirty="0"/>
              <a:t> Projenin daha kısa vadedeki somut ve ölçülebilir amacının belirtilmesini sağlar. (</a:t>
            </a:r>
            <a:r>
              <a:rPr lang="tr-TR" sz="2000" dirty="0" err="1"/>
              <a:t>max</a:t>
            </a:r>
            <a:r>
              <a:rPr lang="tr-TR" sz="2000" dirty="0"/>
              <a:t>.1000 karakter)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</a:rPr>
              <a:t>Hedef Gruplar / Müşteriler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r>
              <a:rPr lang="tr-TR" sz="2000" b="1" dirty="0"/>
              <a:t> </a:t>
            </a:r>
            <a:r>
              <a:rPr lang="tr-TR" sz="2000" dirty="0"/>
              <a:t>Projeden doğrudan fayda sağlayacak kişi ya da grupların belirtilmesini sağlar. (</a:t>
            </a:r>
            <a:r>
              <a:rPr lang="tr-TR" sz="2000" dirty="0" err="1"/>
              <a:t>max</a:t>
            </a:r>
            <a:r>
              <a:rPr lang="tr-TR" sz="2000" dirty="0"/>
              <a:t>.1000 karakter)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</a:rPr>
              <a:t>Nihai Yararlanıcılar: </a:t>
            </a:r>
            <a:r>
              <a:rPr lang="tr-TR" sz="2000" dirty="0"/>
              <a:t>Projeden orta ve uzun vadede dolaylı fayda sağlayacak olan grupların belirtilmesini sağlar. (</a:t>
            </a:r>
            <a:r>
              <a:rPr lang="tr-TR" sz="2000" dirty="0" err="1"/>
              <a:t>max</a:t>
            </a:r>
            <a:r>
              <a:rPr lang="tr-TR" sz="2000" dirty="0"/>
              <a:t>.1000 karakter)</a:t>
            </a:r>
            <a:endParaRPr lang="tr-TR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0529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000" dirty="0">
                <a:solidFill>
                  <a:srgbClr val="FF0000"/>
                </a:solidFill>
              </a:rPr>
              <a:t>Beklenen Sonuçlar: </a:t>
            </a:r>
            <a:r>
              <a:rPr lang="tr-TR" sz="2000" dirty="0"/>
              <a:t>Projenin ortaya çıkaracağı ürünün/hizmetin belirtilmesini sağlar. (</a:t>
            </a:r>
            <a:r>
              <a:rPr lang="tr-TR" sz="2000" dirty="0" err="1"/>
              <a:t>max</a:t>
            </a:r>
            <a:r>
              <a:rPr lang="tr-TR" sz="2000" dirty="0"/>
              <a:t>.1000 karakter) </a:t>
            </a:r>
            <a:endParaRPr lang="tr-TR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2000" dirty="0">
                <a:solidFill>
                  <a:srgbClr val="FF0000"/>
                </a:solidFill>
              </a:rPr>
              <a:t>Temel Faaliyetler: </a:t>
            </a:r>
            <a:r>
              <a:rPr lang="tr-TR" sz="2000" dirty="0"/>
              <a:t>Projenin amacına ulaşması ve beklediği sonuçları elde etmesi için yapılması gereken işlerin belirtilmesini sağlar. (</a:t>
            </a:r>
            <a:r>
              <a:rPr lang="tr-TR" sz="2000" dirty="0" err="1"/>
              <a:t>max</a:t>
            </a:r>
            <a:r>
              <a:rPr lang="tr-TR" sz="2000" dirty="0"/>
              <a:t>.1000 karakter)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Tüm alanlar doldurulduktan sonra </a:t>
            </a:r>
            <a:r>
              <a:rPr lang="tr-TR" sz="2000" b="1" dirty="0"/>
              <a:t>“Kaydet” </a:t>
            </a:r>
            <a:r>
              <a:rPr lang="tr-TR" sz="2000" dirty="0"/>
              <a:t>düğmesine tıklanır. </a:t>
            </a:r>
          </a:p>
        </p:txBody>
      </p:sp>
      <p:sp>
        <p:nvSpPr>
          <p:cNvPr id="4" name="1 Başlık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tr-TR" sz="2800" b="1" dirty="0">
                <a:solidFill>
                  <a:srgbClr val="FF0000"/>
                </a:solidFill>
              </a:rPr>
              <a:t>Proje Özeti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971600" y="4653136"/>
            <a:ext cx="705678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Proje Özeti Ekranı’nda yer alan </a:t>
            </a:r>
            <a:r>
              <a:rPr lang="tr-TR" sz="2000" b="1" dirty="0">
                <a:solidFill>
                  <a:schemeClr val="tx1"/>
                </a:solidFill>
              </a:rPr>
              <a:t>bütün alanlar zorunludur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İlgili alanlar </a:t>
            </a:r>
            <a:r>
              <a:rPr lang="tr-TR" sz="2000" b="1" dirty="0">
                <a:solidFill>
                  <a:schemeClr val="tx1"/>
                </a:solidFill>
              </a:rPr>
              <a:t>doldurulmadığı müddetçe, proje başvurusu tamamlanmayacaktır.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4.bp.blogspot.com/_kC5MT2r5U8s/TExGpwsKRAI/AAAAAAAAPsk/vYZiixTRVyA/s1600/computer+orang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5752"/>
            <a:ext cx="2288053" cy="2232248"/>
          </a:xfrm>
          <a:prstGeom prst="rect">
            <a:avLst/>
          </a:prstGeom>
          <a:noFill/>
        </p:spPr>
      </p:pic>
      <p:sp>
        <p:nvSpPr>
          <p:cNvPr id="4" name="3 Yuvarlatılmış Dikdörtgen"/>
          <p:cNvSpPr/>
          <p:nvPr/>
        </p:nvSpPr>
        <p:spPr>
          <a:xfrm>
            <a:off x="1475656" y="1484784"/>
            <a:ext cx="6984776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Tüm alanlar doldurulduktan sonra mutlaka “</a:t>
            </a:r>
            <a:r>
              <a:rPr lang="tr-TR" sz="2000" b="1" dirty="0">
                <a:solidFill>
                  <a:schemeClr val="tx1"/>
                </a:solidFill>
              </a:rPr>
              <a:t>Kaydet”</a:t>
            </a:r>
            <a:r>
              <a:rPr lang="tr-TR" sz="2000" dirty="0">
                <a:solidFill>
                  <a:schemeClr val="tx1"/>
                </a:solidFill>
              </a:rPr>
              <a:t> düğmesine tıklamak gerekir. </a:t>
            </a:r>
            <a:r>
              <a:rPr lang="tr-TR" sz="2000" b="1" dirty="0">
                <a:solidFill>
                  <a:schemeClr val="tx1"/>
                </a:solidFill>
              </a:rPr>
              <a:t>Kaydet düğmesine tıklamadan “Devam Et” düğmesine tıklanırsa veya başka bir adıma geçilirse </a:t>
            </a:r>
            <a:r>
              <a:rPr lang="tr-TR" sz="2000" dirty="0">
                <a:solidFill>
                  <a:schemeClr val="tx1"/>
                </a:solidFill>
              </a:rPr>
              <a:t>Proje Özeti adımına girilen </a:t>
            </a:r>
            <a:r>
              <a:rPr lang="tr-TR" sz="2000" b="1" dirty="0">
                <a:solidFill>
                  <a:schemeClr val="tx1"/>
                </a:solidFill>
              </a:rPr>
              <a:t>bilgiler kaydedilmeyecektir.</a:t>
            </a:r>
          </a:p>
        </p:txBody>
      </p:sp>
      <p:sp>
        <p:nvSpPr>
          <p:cNvPr id="5" name="1 Başlık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tr-TR" sz="2800" b="1" dirty="0">
                <a:solidFill>
                  <a:srgbClr val="FF0000"/>
                </a:solidFill>
              </a:rPr>
              <a:t>Proje Özeti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 descr="http://www.anafartalarsurucukursu.com/imaj/dikk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73016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544" y="1520788"/>
            <a:ext cx="3528392" cy="97210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Kalkınma Ajansları Yönetim Sistemine giriniz</a:t>
            </a:r>
          </a:p>
          <a:p>
            <a:pPr lvl="1" algn="ctr" fontAlgn="base">
              <a:spcBef>
                <a:spcPct val="0"/>
              </a:spcBef>
              <a:spcAft>
                <a:spcPts val="1000"/>
              </a:spcAft>
            </a:pPr>
            <a:r>
              <a:rPr lang="tr-TR" sz="1200" dirty="0" err="1">
                <a:latin typeface="Calibri" pitchFamily="34" charset="0"/>
                <a:cs typeface="Arial" pitchFamily="34" charset="0"/>
              </a:rPr>
              <a:t>https</a:t>
            </a:r>
            <a:r>
              <a:rPr lang="tr-TR" sz="1200" dirty="0">
                <a:latin typeface="Calibri" pitchFamily="34" charset="0"/>
                <a:cs typeface="Arial" pitchFamily="34" charset="0"/>
              </a:rPr>
              <a:t>://</a:t>
            </a:r>
            <a:r>
              <a:rPr lang="tr-TR" sz="1200" dirty="0" err="1">
                <a:latin typeface="Calibri" pitchFamily="34" charset="0"/>
                <a:cs typeface="Arial" pitchFamily="34" charset="0"/>
              </a:rPr>
              <a:t>kaysuygulama.sanayi.gov.tr</a:t>
            </a:r>
            <a:r>
              <a:rPr lang="tr-TR" sz="1200" dirty="0">
                <a:latin typeface="Calibri" pitchFamily="34" charset="0"/>
                <a:cs typeface="Arial" pitchFamily="34" charset="0"/>
              </a:rPr>
              <a:t>/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tr-T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www.kudaka.gov.tr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adresinden ulaşılabilir)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032223" y="2548366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7544" y="2904927"/>
            <a:ext cx="3528392" cy="2569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</a:t>
            </a:r>
            <a:r>
              <a:rPr lang="tr-TR" sz="1200" b="1" dirty="0">
                <a:latin typeface="Calibri" pitchFamily="34" charset="0"/>
                <a:cs typeface="Arial" pitchFamily="34" charset="0"/>
              </a:rPr>
              <a:t>Kullanıcı</a:t>
            </a: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Girişi"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butonuna tıklayınız. 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67544" y="3645273"/>
            <a:ext cx="3528392" cy="80572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r-TR" sz="1200" dirty="0"/>
              <a:t>E-Devlet sistemi üzerinden sisteme giriş yapınız. 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Rol Seçimi bölümünden </a:t>
            </a:r>
            <a:r>
              <a:rPr kumimoji="0" lang="tr-TR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Başvuru Sahibi Kullanıcısı 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rolünü seçiniz. Diğer bilgileri doğru olarak giriniz. Kaydet tuşuna başınız.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dobe Garamond Pro Bold" pitchFamily="18" charset="0"/>
              </a:rPr>
              <a:t>Başvurular Nasıl Yapılacak?</a:t>
            </a:r>
            <a:endParaRPr lang="tr-TR" sz="2800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D90C040-561A-8D46-8E46-00BCB27A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94" y="4962395"/>
            <a:ext cx="3456384" cy="45955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Sistem kayıt sayfasına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kullanıcı adınız ve şifreniz ile giriş yapınız.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7181FE3-396A-364B-93CE-6DCB4B64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926695"/>
            <a:ext cx="3456384" cy="45955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Sisteme girdiğiniz mail adresine gelen onay kodunu girerek hesabınızı onaylayınız.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8E2EE9FA-4992-C249-A729-469615489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222" y="3275100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9B2C0912-169D-7547-90A0-1EC4734E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222" y="4578239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762811B1-269F-4D41-93EE-2E78CA4FD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221" y="5549199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F64769F-B3AE-B144-8CA1-079412C4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1520788"/>
            <a:ext cx="3777332" cy="75807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"Tüzel Paydaş İşlemleri"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basamağına tıklayarak sizin ve ortaklara ait kurum/kuruluş bilgilerinizi giriniz.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4B7C7FAF-906D-A74B-8C65-24677CFC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340" y="2708920"/>
            <a:ext cx="3794968" cy="720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Paydaş bilgilerinizi girdikten sonra başvuru işlemleri bölümünden</a:t>
            </a: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"Başvuru yap" 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butonuna tıklayınız.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831C6F86-C831-5641-927D-FBBEE469F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896017"/>
            <a:ext cx="3759696" cy="48427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İl bölümünden</a:t>
            </a: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projenin uygulanacağı ili </a:t>
            </a: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seçerek aktif destek programlarına ulaşabilirsiniz</a:t>
            </a: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CD29A6-931F-3044-83A1-2625B543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340" y="4427808"/>
            <a:ext cx="3759696" cy="5040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Başvuru yapacağınız destek programını seçiniz.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39BE7E3C-6CD5-C749-8B4C-400BAC29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340" y="5331591"/>
            <a:ext cx="3777332" cy="109025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Sistem sizi adım adım doldurmanız gereken bölümlere yönlendirecektir. Başvuru Formunu tamamen doldurduktan ve destekleyici belgelerin elektronik kopyalarını sisteme yükledikten sonra, başvurunuzu onaylamanız gerekmektedir.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8BA71214-6588-D847-A36B-F77B6819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241" y="2356344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17271AC0-CC2D-F242-AB45-491D6B5D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423" y="3496290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61BA091C-442D-064F-A289-BE33D735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975" y="5003272"/>
            <a:ext cx="307529" cy="256911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ulut Belirtme Çizgisi"/>
          <p:cNvSpPr/>
          <p:nvPr/>
        </p:nvSpPr>
        <p:spPr>
          <a:xfrm>
            <a:off x="1979712" y="836712"/>
            <a:ext cx="6768752" cy="38884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43808" y="1124744"/>
            <a:ext cx="5457800" cy="22322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2800" dirty="0">
                <a:solidFill>
                  <a:schemeClr val="bg1"/>
                </a:solidFill>
              </a:rPr>
              <a:t>Bundan sonraki bölümler, 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2800" dirty="0">
                <a:solidFill>
                  <a:schemeClr val="bg1"/>
                </a:solidFill>
              </a:rPr>
              <a:t>buraya kadar anlatılmış olan yöntem ile doldurulacaktır </a:t>
            </a:r>
            <a:r>
              <a:rPr lang="tr-TR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9"/>
            <a:ext cx="2555776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stphotos.com/preview/491028/orange-man-reading-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112" y="4437112"/>
            <a:ext cx="2420888" cy="24208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DESTEKLEYİCİ BELGELER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27784" y="1412776"/>
            <a:ext cx="6048672" cy="3816423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/>
              <a:t>Destekleyici Belgeler adımında, başvuru sırasında Ajans tarafından istenilen </a:t>
            </a:r>
            <a:r>
              <a:rPr lang="tr-TR" b="1" dirty="0"/>
              <a:t>belgelerin Sisteme yüklenilmesi </a:t>
            </a:r>
            <a:r>
              <a:rPr lang="tr-TR" dirty="0"/>
              <a:t>sağlanır.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 Bu belgeler başvuru sırasında fotokopi olarak teslim edilebilecektir. Proje başarılı olursa belgelerin </a:t>
            </a:r>
            <a:r>
              <a:rPr lang="tr-TR" b="1" dirty="0"/>
              <a:t>ası</a:t>
            </a:r>
            <a:r>
              <a:rPr lang="tr-TR" dirty="0"/>
              <a:t>l</a:t>
            </a:r>
            <a:r>
              <a:rPr lang="tr-TR" b="1" dirty="0"/>
              <a:t>larının ya da </a:t>
            </a:r>
            <a:r>
              <a:rPr lang="tr-TR" dirty="0"/>
              <a:t>resmi kurum tarafından </a:t>
            </a:r>
            <a:r>
              <a:rPr lang="tr-TR" b="1" dirty="0"/>
              <a:t>onaylanmış örneklerinin</a:t>
            </a:r>
            <a:r>
              <a:rPr lang="tr-TR" dirty="0"/>
              <a:t> </a:t>
            </a:r>
            <a:r>
              <a:rPr lang="tr-TR" b="1" dirty="0"/>
              <a:t>Ajansa sunulması </a:t>
            </a:r>
            <a:r>
              <a:rPr lang="tr-TR" dirty="0"/>
              <a:t>gereklidir. 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Ajansın başvuru sahibinden istediği </a:t>
            </a:r>
            <a:r>
              <a:rPr lang="tr-TR" b="1" dirty="0"/>
              <a:t>destekleyici belge isimleri ve şablonları </a:t>
            </a:r>
            <a:r>
              <a:rPr lang="tr-TR" dirty="0"/>
              <a:t>Destekleyici Belgeler Alanı’nda yer almaktadır.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376264" cy="55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ağ Ok"/>
          <p:cNvSpPr/>
          <p:nvPr/>
        </p:nvSpPr>
        <p:spPr>
          <a:xfrm rot="7056784">
            <a:off x="2182878" y="550286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980728"/>
            <a:ext cx="7488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DESTEKLEYİCİ BELGELER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39552" y="256490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Sistem’e destekleyici belge yüklemek için, Destekleyici Belgeler Alanı’nda yer alan ve Ajansça </a:t>
            </a:r>
            <a:r>
              <a:rPr lang="tr-TR" sz="2000" b="1" dirty="0"/>
              <a:t>yüklenmesi istenilen belge seçilir</a:t>
            </a:r>
            <a:r>
              <a:rPr lang="tr-TR" sz="2000" dirty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Ajans tarafından ilgili belgeye yönelik bir şablon yüklendiyse, “</a:t>
            </a:r>
            <a:r>
              <a:rPr lang="tr-TR" sz="2000" b="1" dirty="0"/>
              <a:t>Şablonu İndir” bağlantısına tıklanarak şablon indirilebilir. </a:t>
            </a:r>
            <a:endParaRPr lang="tr-TR" sz="2000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7560840" cy="16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4499992" y="6021288"/>
            <a:ext cx="93610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 rot="8471276">
            <a:off x="5406656" y="5836855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DESTEKLEYİCİ BELGELER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211960" y="1124744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Sistem’e destekleyici belge yüklemek için, Destekleyici Belgeler Alanı’nda yer alan ve Ajans tarafından yüklenmesi istenilen </a:t>
            </a:r>
            <a:r>
              <a:rPr lang="tr-TR" sz="2000" b="1" dirty="0"/>
              <a:t>belge seçilir </a:t>
            </a:r>
            <a:r>
              <a:rPr lang="tr-TR" sz="2000" dirty="0"/>
              <a:t>ve “</a:t>
            </a:r>
            <a:r>
              <a:rPr lang="tr-TR" sz="2000" b="1" dirty="0"/>
              <a:t>Yükle”  düğmesine tıklanır. </a:t>
            </a:r>
            <a:endParaRPr lang="tr-TR" sz="20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600400" cy="229894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467544" y="3717032"/>
            <a:ext cx="806489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Proje Teklifi Destekleyici Belge İşlemleri Penceresi’nde yer alan </a:t>
            </a:r>
            <a:r>
              <a:rPr lang="tr-TR" sz="2000" b="1" dirty="0"/>
              <a:t>“Seçiniz” </a:t>
            </a:r>
            <a:r>
              <a:rPr lang="tr-TR" sz="2000" dirty="0"/>
              <a:t>düğmesine tıklanır. </a:t>
            </a:r>
            <a:r>
              <a:rPr lang="tr-TR" sz="2000" b="1" dirty="0"/>
              <a:t>İlgili belge seçilerek ekleme işlemi tamamlanır.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848872" cy="179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5220072" y="3429000"/>
            <a:ext cx="8640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11560" y="414908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/>
              <a:t>Destekleyici Belgeler Alanı'nda listelenen belgeler seçildiğinde, </a:t>
            </a:r>
            <a:r>
              <a:rPr lang="tr-TR" b="1" dirty="0"/>
              <a:t>“Belgeyi İndir” </a:t>
            </a:r>
            <a:r>
              <a:rPr lang="tr-TR" dirty="0"/>
              <a:t>bağlantısına tıklanarak </a:t>
            </a:r>
            <a:r>
              <a:rPr lang="tr-TR" b="1" dirty="0"/>
              <a:t>Sistem’e yüklenen belge indirilebilir. </a:t>
            </a:r>
            <a:endParaRPr lang="tr-TR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DESTEKLEYİCİ BELGELER</a:t>
            </a:r>
          </a:p>
        </p:txBody>
      </p:sp>
      <p:sp>
        <p:nvSpPr>
          <p:cNvPr id="8" name="7 Sağ Ok"/>
          <p:cNvSpPr/>
          <p:nvPr/>
        </p:nvSpPr>
        <p:spPr>
          <a:xfrm rot="8342556">
            <a:off x="6109962" y="3066701"/>
            <a:ext cx="792088" cy="374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616624" cy="63408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Tamamlama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75856" y="1412776"/>
            <a:ext cx="5421288" cy="26642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Proje teklifi ile ilgili işlem adımları tamamlandıktan sonra, proje teklifi güncelleme menüsünde yer alan </a:t>
            </a:r>
            <a:r>
              <a:rPr lang="tr-TR" sz="2400" b="1" dirty="0"/>
              <a:t>Başvuru Tamamla adımı</a:t>
            </a:r>
            <a:r>
              <a:rPr lang="tr-TR" sz="2400" dirty="0"/>
              <a:t> </a:t>
            </a:r>
            <a:r>
              <a:rPr lang="tr-TR" sz="2400" b="1" dirty="0"/>
              <a:t>seçilir</a:t>
            </a:r>
            <a:r>
              <a:rPr lang="tr-TR" sz="2400" dirty="0"/>
              <a:t> ve </a:t>
            </a:r>
            <a:r>
              <a:rPr lang="tr-TR" sz="2400" b="1" dirty="0"/>
              <a:t>Başvuru Tamamlama Ekranı görüntülenir.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5556" t="19375" r="5556" b="17656"/>
          <a:stretch>
            <a:fillRect/>
          </a:stretch>
        </p:blipFill>
        <p:spPr bwMode="auto">
          <a:xfrm>
            <a:off x="3707904" y="4797152"/>
            <a:ext cx="4608512" cy="100811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592288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 rot="8002658">
            <a:off x="2381122" y="6002181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 rot="5400000">
            <a:off x="4139952" y="458112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Ön İzlemesi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628800"/>
            <a:ext cx="7416824" cy="11521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Başvuru </a:t>
            </a:r>
            <a:r>
              <a:rPr lang="tr-TR" sz="2000" dirty="0" err="1"/>
              <a:t>önizlemesi</a:t>
            </a:r>
            <a:r>
              <a:rPr lang="tr-TR" sz="2000" dirty="0"/>
              <a:t> yapmak için, Başvuru Tamamla düğmesi yanında yer alan “</a:t>
            </a:r>
            <a:r>
              <a:rPr lang="tr-TR" sz="2000" b="1" dirty="0"/>
              <a:t>Başvuru </a:t>
            </a:r>
            <a:r>
              <a:rPr lang="tr-TR" sz="2000" b="1" dirty="0" err="1"/>
              <a:t>Önizle</a:t>
            </a:r>
            <a:r>
              <a:rPr lang="tr-TR" sz="2000" b="1" dirty="0"/>
              <a:t>” bağlantısına tıklanır. 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899592" y="2636912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Proje </a:t>
            </a:r>
            <a:r>
              <a:rPr lang="tr-TR" sz="2000" b="1" dirty="0"/>
              <a:t>başvurusunun her adımında </a:t>
            </a:r>
            <a:r>
              <a:rPr lang="tr-TR" sz="2000" dirty="0"/>
              <a:t>Başvuru </a:t>
            </a:r>
            <a:r>
              <a:rPr lang="tr-TR" sz="2000" dirty="0" err="1"/>
              <a:t>Önizle</a:t>
            </a:r>
            <a:r>
              <a:rPr lang="tr-TR" sz="2000" dirty="0"/>
              <a:t> bağlantısı </a:t>
            </a:r>
            <a:r>
              <a:rPr lang="tr-TR" sz="2000" b="1" dirty="0"/>
              <a:t>kullanılabilir.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İlgili bağlantıya tıklandığında, proje başvurusuna yönelik </a:t>
            </a:r>
            <a:r>
              <a:rPr lang="tr-TR" sz="2000" b="1" dirty="0"/>
              <a:t>o ana kadar doldurulan alanların yer aldığı PDF dosyası</a:t>
            </a:r>
            <a:r>
              <a:rPr lang="tr-TR" sz="2000" dirty="0"/>
              <a:t>, </a:t>
            </a:r>
            <a:r>
              <a:rPr lang="tr-TR" sz="2000" b="1" dirty="0"/>
              <a:t>kullanıcının bilgisayarına indirilir. </a:t>
            </a:r>
          </a:p>
        </p:txBody>
      </p:sp>
      <p:pic>
        <p:nvPicPr>
          <p:cNvPr id="54274" name="Picture 2" descr="http://www.dreamstime.com/3d-orange-man-magnifying-glass-thumb11772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2225824" cy="2225824"/>
          </a:xfrm>
          <a:prstGeom prst="rect">
            <a:avLst/>
          </a:prstGeom>
          <a:noFill/>
        </p:spPr>
      </p:pic>
      <p:pic>
        <p:nvPicPr>
          <p:cNvPr id="6" name="Picture 4" descr="http://www.uiwp.uiuc.edu/porfolio_2008/erin_ludwick/B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4827122" y="5445224"/>
            <a:ext cx="2273433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Yuvarlatılmış Dikdörtgen"/>
          <p:cNvSpPr/>
          <p:nvPr/>
        </p:nvSpPr>
        <p:spPr>
          <a:xfrm>
            <a:off x="1187624" y="5301208"/>
            <a:ext cx="67687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044" t="8333" r="1875" b="8333"/>
          <a:stretch>
            <a:fillRect/>
          </a:stretch>
        </p:blipFill>
        <p:spPr bwMode="auto">
          <a:xfrm>
            <a:off x="1331640" y="2564904"/>
            <a:ext cx="6624736" cy="136815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3408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Başvuru Tamamlama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827584" y="4149080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/>
              <a:t>  </a:t>
            </a:r>
            <a:r>
              <a:rPr lang="tr-TR" sz="2000" dirty="0"/>
              <a:t>Onay İşlemi Penceresi’nde yer alan “</a:t>
            </a:r>
            <a:r>
              <a:rPr lang="tr-TR" sz="2000" b="1" dirty="0"/>
              <a:t>EVET” </a:t>
            </a:r>
            <a:r>
              <a:rPr lang="tr-TR" sz="2000" dirty="0"/>
              <a:t>düğmesine tıklanır ve </a:t>
            </a:r>
            <a:r>
              <a:rPr lang="tr-TR" sz="2000" b="1" dirty="0"/>
              <a:t>proje başvurusu tamamlanır.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755576" y="98072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İlgili ekranda yer alan “</a:t>
            </a:r>
            <a:r>
              <a:rPr lang="tr-TR" sz="2000" b="1" dirty="0"/>
              <a:t>Başvuru Tamamla” </a:t>
            </a:r>
            <a:r>
              <a:rPr lang="tr-TR" sz="2000" dirty="0"/>
              <a:t>düğmesine tıklanır. Başvuru Tamamla düğmesine tıklanmasının ardından “Onay İşlemi Penceresi” görüntülenir.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1619672" y="5301208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/>
              <a:t>Proje</a:t>
            </a:r>
            <a:r>
              <a:rPr lang="tr-TR" sz="2000" b="1" i="1" dirty="0"/>
              <a:t> başvurusu tamamlandıktan sonra</a:t>
            </a:r>
            <a:r>
              <a:rPr lang="tr-TR" sz="2000" i="1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tr-TR" sz="2000" i="1" dirty="0"/>
              <a:t> </a:t>
            </a:r>
            <a:r>
              <a:rPr lang="tr-TR" sz="2000" dirty="0"/>
              <a:t>proje başvurusu üzerinde </a:t>
            </a:r>
            <a:r>
              <a:rPr lang="tr-TR" sz="2000" b="1" i="1" dirty="0"/>
              <a:t>hiçbir değişiklik yapılamaz. </a:t>
            </a:r>
            <a:endParaRPr lang="tr-TR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7" y="5228760"/>
            <a:ext cx="1629239" cy="1629239"/>
          </a:xfrm>
          <a:prstGeom prst="rect">
            <a:avLst/>
          </a:prstGeom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043608" y="1556792"/>
            <a:ext cx="7704417" cy="432048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Proje başvuruları </a:t>
            </a:r>
            <a:r>
              <a:rPr lang="tr-TR" sz="2000" b="1" u="sng" dirty="0"/>
              <a:t>28 Aralık</a:t>
            </a:r>
            <a:r>
              <a:rPr kumimoji="0" lang="tr-TR" sz="2000" b="1" i="0" u="sng" strike="noStrike" cap="none" normalizeH="0" baseline="0" dirty="0">
                <a:ln>
                  <a:noFill/>
                </a:ln>
                <a:effectLst/>
              </a:rPr>
              <a:t> 2020 Cuma Saat 23.59’a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kadar Kalkınma Ajansları Yönetim Sistemi 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(KAYS) üzerinden 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hazırlanmalı ve onaylanmalıdır. Saat 23.59 itibarıyla sistem otomatik olarak kapanacak ve sonrasında destekleyici 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belge ekleme ve projenin nihai halini onaylama da dâhil olmak üzere sistem üzerinden projeye dair hiçbir işlem yapılamayacaktır.</a:t>
            </a:r>
            <a:endParaRPr kumimoji="0" lang="tr-TR" sz="20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KAYS üzerinden alınan Taahhütname</a:t>
            </a:r>
            <a:r>
              <a:rPr kumimoji="0" lang="tr-TR" sz="2000" i="0" u="none" strike="noStrike" cap="none" normalizeH="0" dirty="0">
                <a:ln>
                  <a:noFill/>
                </a:ln>
                <a:effectLst/>
              </a:rPr>
              <a:t> esas olarak e-imzalanmalı, bu mümkün değilse 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elden veya posta/kargo yolu ile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r-TR" sz="2000" b="1" u="sng" dirty="0"/>
              <a:t>04 Ocak</a:t>
            </a:r>
            <a:r>
              <a:rPr kumimoji="0" lang="tr-TR" sz="2000" b="1" i="0" u="sng" strike="noStrike" cap="none" normalizeH="0" baseline="0" dirty="0">
                <a:ln>
                  <a:noFill/>
                </a:ln>
                <a:effectLst/>
              </a:rPr>
              <a:t> 2020 Saat</a:t>
            </a:r>
            <a:r>
              <a:rPr kumimoji="0" lang="tr-TR" sz="2000" b="1" i="0" u="sng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tr-TR" sz="2000" b="1" i="0" u="sng" strike="noStrike" cap="none" normalizeH="0" baseline="0" dirty="0">
                <a:ln>
                  <a:noFill/>
                </a:ln>
                <a:effectLst/>
              </a:rPr>
              <a:t>18:00’e 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kadar 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KUDAKA’ ya teslim 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edilmelidir.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Zamanında KAYS üzerinden başvuru sahibi tarafından onaylanmadığı için 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taslak olarak kalan ve/veya Taahhütnamesi </a:t>
            </a:r>
            <a:r>
              <a:rPr kumimoji="0" lang="tr-TR" sz="2000" b="1" i="0" u="none" strike="noStrike" cap="none" normalizeH="0" baseline="0" dirty="0" err="1">
                <a:ln>
                  <a:noFill/>
                </a:ln>
                <a:effectLst/>
              </a:rPr>
              <a:t>KUDAKA’ya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effectLst/>
              </a:rPr>
              <a:t> zamanında teslim edilmeyen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effectLst/>
              </a:rPr>
              <a:t> proje başvuruları </a:t>
            </a:r>
            <a:r>
              <a:rPr kumimoji="0" lang="tr-TR" sz="2000" b="1" u="none" strike="noStrike" cap="none" normalizeH="0" baseline="0" dirty="0">
                <a:ln>
                  <a:noFill/>
                </a:ln>
                <a:effectLst/>
              </a:rPr>
              <a:t>değerlendirmeye alınmayacaktır.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624736" cy="50405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dobe Garamond Pro Bold" pitchFamily="18" charset="0"/>
              </a:rPr>
              <a:t>Başvurular Nasıl Yapılacak?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452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dobe Garamond Pro Bold" pitchFamily="18" charset="0"/>
              </a:rPr>
              <a:t>Başvurular Nasıl Yapılacak?</a:t>
            </a:r>
            <a:endParaRPr lang="tr-TR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215383" y="4005064"/>
            <a:ext cx="428625" cy="43204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8724" y="4581128"/>
            <a:ext cx="6297612" cy="165618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>
                <a:latin typeface="Arial" pitchFamily="34" charset="0"/>
                <a:cs typeface="Arial" pitchFamily="34" charset="0"/>
              </a:rPr>
              <a:t>Başvurunuzu onaylamanız sonrasında projeniz üzerinde herhangi bir değişiklik yapmanız söz konusu olmayacaktır.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Başvurunuzu</a:t>
            </a:r>
            <a:r>
              <a:rPr kumimoji="0" lang="tr-T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onayladıktan sonra sistemin size vereceği </a:t>
            </a:r>
            <a:r>
              <a:rPr kumimoji="0" lang="tr-TR" sz="18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Taahhütnameyi</a:t>
            </a:r>
            <a:r>
              <a:rPr kumimoji="0" lang="tr-T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e-imzalamanız veya ıslak </a:t>
            </a:r>
            <a:r>
              <a:rPr kumimoji="0" lang="tr-T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imzalayarak Ajansa  sunmanız gerekmektedir.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211960" y="1556792"/>
            <a:ext cx="428625" cy="43204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640" y="2204864"/>
            <a:ext cx="6297612" cy="1656184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000" dirty="0"/>
              <a:t>Başvuru sahipleri, başvurularının eksiksiz olup olmadığını Başvuru Rehberinde yer alan </a:t>
            </a:r>
            <a:r>
              <a:rPr lang="tr-TR" sz="2000" dirty="0">
                <a:solidFill>
                  <a:srgbClr val="FF0000"/>
                </a:solidFill>
              </a:rPr>
              <a:t>kontrol listesi</a:t>
            </a:r>
            <a:r>
              <a:rPr lang="tr-TR" sz="2000" dirty="0"/>
              <a:t>nden kontrol etmelidirler.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dirty="0">
                <a:solidFill>
                  <a:srgbClr val="FF0000"/>
                </a:solidFill>
              </a:rPr>
              <a:t>Sistem üzerinden yapılmayan başvurular </a:t>
            </a:r>
            <a:r>
              <a:rPr lang="tr-TR" sz="2000" dirty="0"/>
              <a:t>kabul edilmeyecektir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d Person Standing And Holding A Large Envelope, Symbolizing Communications And Ema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00" r="10960" b="6708"/>
          <a:stretch>
            <a:fillRect/>
          </a:stretch>
        </p:blipFill>
        <p:spPr bwMode="auto">
          <a:xfrm>
            <a:off x="179512" y="3501008"/>
            <a:ext cx="12004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Blue Design Mascot Man Running Late For Work Over A Crack With A Cloc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r="4240" b="26010"/>
          <a:stretch>
            <a:fillRect/>
          </a:stretch>
        </p:blipFill>
        <p:spPr bwMode="auto">
          <a:xfrm>
            <a:off x="6588224" y="5157192"/>
            <a:ext cx="245336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408712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Kuzeydoğu Anadolu Kalkınma Ajansı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6" y="3604493"/>
            <a:ext cx="3193724" cy="14806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17" y="1324068"/>
            <a:ext cx="3209253" cy="2121540"/>
          </a:xfrm>
          <a:prstGeom prst="rect">
            <a:avLst/>
          </a:prstGeom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716016" y="1988840"/>
            <a:ext cx="4248472" cy="381642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b="1" dirty="0" err="1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https</a:t>
            </a:r>
            <a:r>
              <a:rPr lang="tr-TR" sz="20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://</a:t>
            </a:r>
            <a:r>
              <a:rPr lang="tr-TR" sz="2000" b="1" dirty="0" err="1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kaysuygulama.sanayi.gov.tr</a:t>
            </a:r>
            <a:r>
              <a:rPr lang="tr-TR" sz="20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/</a:t>
            </a:r>
          </a:p>
          <a:p>
            <a:pPr algn="just"/>
            <a:r>
              <a:rPr lang="tr-TR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veya</a:t>
            </a:r>
          </a:p>
          <a:p>
            <a:pPr algn="just"/>
            <a:r>
              <a:rPr lang="tr-TR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www.kudaka.gov.tr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adresindeki linkten </a:t>
            </a:r>
            <a:r>
              <a:rPr lang="tr-TR" sz="2400" dirty="0" err="1">
                <a:solidFill>
                  <a:schemeClr val="tx1"/>
                </a:solidFill>
              </a:rPr>
              <a:t>KAYS'a</a:t>
            </a:r>
            <a:r>
              <a:rPr lang="tr-TR" sz="2400" dirty="0">
                <a:solidFill>
                  <a:schemeClr val="tx1"/>
                </a:solidFill>
              </a:rPr>
              <a:t> ulaşılır.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Sistem’e Giriş Ekranı’nda yer alan </a:t>
            </a:r>
            <a:r>
              <a:rPr lang="tr-TR" sz="2400" b="1" dirty="0">
                <a:solidFill>
                  <a:schemeClr val="tx1"/>
                </a:solidFill>
              </a:rPr>
              <a:t>Kullanıcı Giriş </a:t>
            </a:r>
            <a:r>
              <a:rPr lang="tr-TR" sz="2400" dirty="0">
                <a:solidFill>
                  <a:schemeClr val="tx1"/>
                </a:solidFill>
              </a:rPr>
              <a:t>bağlantısına tıklanır.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  <p:sp>
        <p:nvSpPr>
          <p:cNvPr id="12" name="11 Sol Ok"/>
          <p:cNvSpPr/>
          <p:nvPr/>
        </p:nvSpPr>
        <p:spPr>
          <a:xfrm rot="6754420">
            <a:off x="1902051" y="1859219"/>
            <a:ext cx="978408" cy="484632"/>
          </a:xfrm>
          <a:prstGeom prst="leftArrow">
            <a:avLst>
              <a:gd name="adj1" fmla="val 459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ol Ok"/>
          <p:cNvSpPr/>
          <p:nvPr/>
        </p:nvSpPr>
        <p:spPr>
          <a:xfrm rot="7519824">
            <a:off x="2195734" y="472036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Dikdörtgen"/>
          <p:cNvSpPr/>
          <p:nvPr/>
        </p:nvSpPr>
        <p:spPr>
          <a:xfrm>
            <a:off x="2728813" y="4236826"/>
            <a:ext cx="691059" cy="2722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148172"/>
            <a:ext cx="8640960" cy="94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E-Devlet Kapısı Kimlik Doğrulama Sisteminde «T.C. Kimlik No» ve </a:t>
            </a:r>
          </a:p>
          <a:p>
            <a:pPr marL="0" indent="0">
              <a:buNone/>
            </a:pPr>
            <a:r>
              <a:rPr lang="tr-TR" sz="2400" dirty="0"/>
              <a:t>«E-Devlet Şifresi»  girilerek sisteme giriş yapılır.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13" y="1189494"/>
            <a:ext cx="7102263" cy="3697068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</p:spTree>
    <p:extLst>
      <p:ext uri="{BB962C8B-B14F-4D97-AF65-F5344CB8AC3E}">
        <p14:creationId xmlns:p14="http://schemas.microsoft.com/office/powerpoint/2010/main" val="253768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4499992" y="1556792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 Sisteme Kaydol bağlantısına tıklanmasının ardından, başvuru sahiplerinin Sistem’e kayıt işlemlerine yönelik bilgi girecekleri </a:t>
            </a:r>
            <a:r>
              <a:rPr lang="tr-TR" sz="2400" b="1" dirty="0"/>
              <a:t>Kayıt Formu Ekranı </a:t>
            </a:r>
            <a:r>
              <a:rPr lang="tr-TR" sz="2400" dirty="0"/>
              <a:t>açılır.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/>
              <a:t> Alanların tamamı boş bırakılmaksızın doldurulur.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489" y="1268760"/>
            <a:ext cx="3312368" cy="481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091630"/>
            <a:ext cx="6059016" cy="53285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7200" b="1" dirty="0"/>
              <a:t>Uyruğu </a:t>
            </a:r>
            <a:r>
              <a:rPr lang="tr-TR" sz="7200" dirty="0"/>
              <a:t>kısmında</a:t>
            </a:r>
            <a:r>
              <a:rPr lang="tr-TR" sz="7200" b="1" dirty="0"/>
              <a:t> </a:t>
            </a:r>
            <a:r>
              <a:rPr lang="tr-TR" sz="7200" dirty="0"/>
              <a:t>Türkiye dışında bir ülke seçildiğinde, Pasaport Numarası alanı görüntülenir. Aynı pasaport numarasıyla sadece bir kez kayıt oluşturulabilir.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7200" dirty="0"/>
              <a:t>Aynı </a:t>
            </a:r>
            <a:r>
              <a:rPr lang="tr-TR" sz="7200" b="1" dirty="0"/>
              <a:t>T.C Kimlik Numarası </a:t>
            </a:r>
            <a:r>
              <a:rPr lang="tr-TR" sz="7200" dirty="0"/>
              <a:t>ile sisteme sadece bir kez kullanıcı kaydı oluşturulabilir.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7200" b="1" dirty="0"/>
              <a:t>Doğum tarihi</a:t>
            </a:r>
            <a:r>
              <a:rPr lang="tr-TR" sz="7200" dirty="0"/>
              <a:t>, açılan Takvim Penceresi’nden seçilir.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7200" b="1" dirty="0"/>
              <a:t>Kullanıcı Adı, </a:t>
            </a:r>
            <a:r>
              <a:rPr lang="tr-TR" sz="7200" dirty="0"/>
              <a:t>15 karakterle sınırlıdır,</a:t>
            </a:r>
            <a:r>
              <a:rPr lang="nl-NL" sz="7200" dirty="0"/>
              <a:t> en az 6 karakterden oluşmak zorundadır.</a:t>
            </a:r>
            <a:r>
              <a:rPr lang="tr-TR" sz="7200" dirty="0"/>
              <a:t> Aynı Kullanıcı Adı ile sadece bir kez kullanıcı kaydı oluşturulabilir.</a:t>
            </a:r>
            <a:r>
              <a:rPr lang="nl-NL" sz="7200" dirty="0"/>
              <a:t> </a:t>
            </a:r>
            <a:r>
              <a:rPr lang="tr-TR" sz="7200" dirty="0"/>
              <a:t>Türkçe karakter, boşluk ve diğer karakterler bulunamaz.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7200" b="1" dirty="0"/>
              <a:t>Parola,</a:t>
            </a:r>
            <a:r>
              <a:rPr lang="tr-TR" sz="7200" dirty="0"/>
              <a:t>  en az 6 karakterden oluşmak zorundadır. </a:t>
            </a:r>
          </a:p>
          <a:p>
            <a:pPr algn="just">
              <a:lnSpc>
                <a:spcPct val="170000"/>
              </a:lnSpc>
              <a:buNone/>
            </a:pPr>
            <a:endParaRPr lang="tr-TR" sz="7400" dirty="0"/>
          </a:p>
          <a:p>
            <a:pPr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1156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Başvuru Sahibi Kayıt İşlemleri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1912</Words>
  <Application>Microsoft Macintosh PowerPoint</Application>
  <PresentationFormat>On-screen Show (4:3)</PresentationFormat>
  <Paragraphs>159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Adobe Garamond Pro Bold</vt:lpstr>
      <vt:lpstr>Arial</vt:lpstr>
      <vt:lpstr>Calibri</vt:lpstr>
      <vt:lpstr>Times New Roman</vt:lpstr>
      <vt:lpstr>Wingdings</vt:lpstr>
      <vt:lpstr>Ofis Teması</vt:lpstr>
      <vt:lpstr>Kuzeydoğu Anadolu Kalkınma Ajansı</vt:lpstr>
      <vt:lpstr>PowerPoint Presentation</vt:lpstr>
      <vt:lpstr>Başvurular Nasıl Yapılacak?</vt:lpstr>
      <vt:lpstr>Başvurular Nasıl Yapılacak?</vt:lpstr>
      <vt:lpstr>Kuzeydoğu Anadolu Kalkınma Ajansı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Kuzeydoğu Anadolu Kalkınma Ajansı</vt:lpstr>
      <vt:lpstr>PowerPoint Presentation</vt:lpstr>
      <vt:lpstr>Başvuru Sahibi Ana Sayfa İşlemleri </vt:lpstr>
      <vt:lpstr>Başvuru Sahibi Ana Sayfa İşlemleri </vt:lpstr>
      <vt:lpstr>Kuzeydoğu Anadolu Kalkınma Ajansı</vt:lpstr>
      <vt:lpstr>Başvuru İşlemleri</vt:lpstr>
      <vt:lpstr>Başvuru İşlemleri</vt:lpstr>
      <vt:lpstr>Başvuru İşlemleri</vt:lpstr>
      <vt:lpstr>Proje Genel Bilgileri</vt:lpstr>
      <vt:lpstr>PowerPoint Presentation</vt:lpstr>
      <vt:lpstr>PowerPoint Presentation</vt:lpstr>
      <vt:lpstr>Proje Genel Bilgileri</vt:lpstr>
      <vt:lpstr>Proje Genel Bilgileri</vt:lpstr>
      <vt:lpstr>Proje Özeti </vt:lpstr>
      <vt:lpstr>Proje Özeti </vt:lpstr>
      <vt:lpstr>Proje Özeti </vt:lpstr>
      <vt:lpstr>Proje Özeti </vt:lpstr>
      <vt:lpstr>PowerPoint Presentation</vt:lpstr>
      <vt:lpstr>DESTEKLEYİCİ BELGELER</vt:lpstr>
      <vt:lpstr>DESTEKLEYİCİ BELGELER</vt:lpstr>
      <vt:lpstr>DESTEKLEYİCİ BELGELER</vt:lpstr>
      <vt:lpstr>DESTEKLEYİCİ BELGELER</vt:lpstr>
      <vt:lpstr>Başvuru Tamamlama </vt:lpstr>
      <vt:lpstr>Başvuru Ön İzlemesi</vt:lpstr>
      <vt:lpstr>Başvuru Tamamlama </vt:lpstr>
      <vt:lpstr>Başvurular Nasıl Yapılacak?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GOZDE KOCATURK BOZDOGAN</dc:creator>
  <cp:lastModifiedBy>14148</cp:lastModifiedBy>
  <cp:revision>114</cp:revision>
  <dcterms:created xsi:type="dcterms:W3CDTF">2012-11-04T14:48:32Z</dcterms:created>
  <dcterms:modified xsi:type="dcterms:W3CDTF">2020-11-17T06:44:45Z</dcterms:modified>
</cp:coreProperties>
</file>